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7" r:id="rId2"/>
    <p:sldId id="259" r:id="rId3"/>
    <p:sldId id="261" r:id="rId4"/>
    <p:sldId id="263" r:id="rId5"/>
    <p:sldId id="265" r:id="rId6"/>
    <p:sldId id="267" r:id="rId7"/>
    <p:sldId id="269" r:id="rId8"/>
    <p:sldId id="271" r:id="rId9"/>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2A2A523-BFA4-47EB-BBB3-F09040E2A9F4}" type="datetimeFigureOut">
              <a:rPr lang="ar-SY" smtClean="0"/>
              <a:t>20/09/1441</a:t>
            </a:fld>
            <a:endParaRPr lang="ar-S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26E7910-3478-422B-8443-049B6F59A539}" type="slidenum">
              <a:rPr lang="ar-SY" smtClean="0"/>
              <a:t>‹#›</a:t>
            </a:fld>
            <a:endParaRPr lang="ar-SY"/>
          </a:p>
        </p:txBody>
      </p:sp>
    </p:spTree>
    <p:extLst>
      <p:ext uri="{BB962C8B-B14F-4D97-AF65-F5344CB8AC3E}">
        <p14:creationId xmlns:p14="http://schemas.microsoft.com/office/powerpoint/2010/main" val="8493722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Y" dirty="0"/>
          </a:p>
        </p:txBody>
      </p:sp>
      <p:sp>
        <p:nvSpPr>
          <p:cNvPr id="4" name="عنصر نائب لرقم الشريحة 3"/>
          <p:cNvSpPr>
            <a:spLocks noGrp="1"/>
          </p:cNvSpPr>
          <p:nvPr>
            <p:ph type="sldNum" sz="quarter" idx="10"/>
          </p:nvPr>
        </p:nvSpPr>
        <p:spPr/>
        <p:txBody>
          <a:bodyPr/>
          <a:lstStyle/>
          <a:p>
            <a:fld id="{3FDCE6BA-848D-4C76-BC08-FBDBCAC10643}" type="slidenum">
              <a:rPr lang="en-US" smtClean="0"/>
              <a:t>2</a:t>
            </a:fld>
            <a:endParaRPr lang="en-US"/>
          </a:p>
        </p:txBody>
      </p:sp>
    </p:spTree>
    <p:extLst>
      <p:ext uri="{BB962C8B-B14F-4D97-AF65-F5344CB8AC3E}">
        <p14:creationId xmlns:p14="http://schemas.microsoft.com/office/powerpoint/2010/main" val="2005938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B443F11A-0437-440C-BAA4-062A5549CA55}" type="datetimeFigureOut">
              <a:rPr lang="ar-SY" smtClean="0"/>
              <a:t>20/09/1441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427013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B443F11A-0437-440C-BAA4-062A5549CA55}" type="datetimeFigureOut">
              <a:rPr lang="ar-SY" smtClean="0"/>
              <a:t>20/09/1441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114908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B443F11A-0437-440C-BAA4-062A5549CA55}" type="datetimeFigureOut">
              <a:rPr lang="ar-SY" smtClean="0"/>
              <a:t>20/09/1441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3731564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B443F11A-0437-440C-BAA4-062A5549CA55}" type="datetimeFigureOut">
              <a:rPr lang="ar-SY" smtClean="0"/>
              <a:t>20/09/1441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42267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443F11A-0437-440C-BAA4-062A5549CA55}" type="datetimeFigureOut">
              <a:rPr lang="ar-SY" smtClean="0"/>
              <a:t>20/09/1441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275470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B443F11A-0437-440C-BAA4-062A5549CA55}" type="datetimeFigureOut">
              <a:rPr lang="ar-SY" smtClean="0"/>
              <a:t>20/09/1441</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98810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B443F11A-0437-440C-BAA4-062A5549CA55}" type="datetimeFigureOut">
              <a:rPr lang="ar-SY" smtClean="0"/>
              <a:t>20/09/1441</a:t>
            </a:fld>
            <a:endParaRPr lang="ar-SY"/>
          </a:p>
        </p:txBody>
      </p:sp>
      <p:sp>
        <p:nvSpPr>
          <p:cNvPr id="8" name="عنصر نائب للتذييل 7"/>
          <p:cNvSpPr>
            <a:spLocks noGrp="1"/>
          </p:cNvSpPr>
          <p:nvPr>
            <p:ph type="ftr" sz="quarter" idx="11"/>
          </p:nvPr>
        </p:nvSpPr>
        <p:spPr/>
        <p:txBody>
          <a:bodyPr/>
          <a:lstStyle/>
          <a:p>
            <a:endParaRPr lang="ar-SY"/>
          </a:p>
        </p:txBody>
      </p:sp>
      <p:sp>
        <p:nvSpPr>
          <p:cNvPr id="9" name="عنصر نائب لرقم الشريحة 8"/>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921389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B443F11A-0437-440C-BAA4-062A5549CA55}" type="datetimeFigureOut">
              <a:rPr lang="ar-SY" smtClean="0"/>
              <a:t>20/09/1441</a:t>
            </a:fld>
            <a:endParaRPr lang="ar-SY"/>
          </a:p>
        </p:txBody>
      </p:sp>
      <p:sp>
        <p:nvSpPr>
          <p:cNvPr id="4" name="عنصر نائب للتذييل 3"/>
          <p:cNvSpPr>
            <a:spLocks noGrp="1"/>
          </p:cNvSpPr>
          <p:nvPr>
            <p:ph type="ftr" sz="quarter" idx="11"/>
          </p:nvPr>
        </p:nvSpPr>
        <p:spPr/>
        <p:txBody>
          <a:bodyPr/>
          <a:lstStyle/>
          <a:p>
            <a:endParaRPr lang="ar-SY"/>
          </a:p>
        </p:txBody>
      </p:sp>
      <p:sp>
        <p:nvSpPr>
          <p:cNvPr id="5" name="عنصر نائب لرقم الشريحة 4"/>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48973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443F11A-0437-440C-BAA4-062A5549CA55}" type="datetimeFigureOut">
              <a:rPr lang="ar-SY" smtClean="0"/>
              <a:t>20/09/1441</a:t>
            </a:fld>
            <a:endParaRPr lang="ar-SY"/>
          </a:p>
        </p:txBody>
      </p:sp>
      <p:sp>
        <p:nvSpPr>
          <p:cNvPr id="3" name="عنصر نائب للتذييل 2"/>
          <p:cNvSpPr>
            <a:spLocks noGrp="1"/>
          </p:cNvSpPr>
          <p:nvPr>
            <p:ph type="ftr" sz="quarter" idx="11"/>
          </p:nvPr>
        </p:nvSpPr>
        <p:spPr/>
        <p:txBody>
          <a:bodyPr/>
          <a:lstStyle/>
          <a:p>
            <a:endParaRPr lang="ar-SY"/>
          </a:p>
        </p:txBody>
      </p:sp>
      <p:sp>
        <p:nvSpPr>
          <p:cNvPr id="4" name="عنصر نائب لرقم الشريحة 3"/>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1617963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43F11A-0437-440C-BAA4-062A5549CA55}" type="datetimeFigureOut">
              <a:rPr lang="ar-SY" smtClean="0"/>
              <a:t>20/09/1441</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326299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43F11A-0437-440C-BAA4-062A5549CA55}" type="datetimeFigureOut">
              <a:rPr lang="ar-SY" smtClean="0"/>
              <a:t>20/09/1441</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B77B1E6C-0CD7-483A-8CC3-7CF95C3B74C7}" type="slidenum">
              <a:rPr lang="ar-SY" smtClean="0"/>
              <a:t>‹#›</a:t>
            </a:fld>
            <a:endParaRPr lang="ar-SY"/>
          </a:p>
        </p:txBody>
      </p:sp>
    </p:spTree>
    <p:extLst>
      <p:ext uri="{BB962C8B-B14F-4D97-AF65-F5344CB8AC3E}">
        <p14:creationId xmlns:p14="http://schemas.microsoft.com/office/powerpoint/2010/main" val="1654882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443F11A-0437-440C-BAA4-062A5549CA55}" type="datetimeFigureOut">
              <a:rPr lang="ar-SY" smtClean="0"/>
              <a:t>20/09/1441</a:t>
            </a:fld>
            <a:endParaRPr lang="ar-SY"/>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77B1E6C-0CD7-483A-8CC3-7CF95C3B74C7}" type="slidenum">
              <a:rPr lang="ar-SY" smtClean="0"/>
              <a:t>‹#›</a:t>
            </a:fld>
            <a:endParaRPr lang="ar-SY"/>
          </a:p>
        </p:txBody>
      </p:sp>
    </p:spTree>
    <p:extLst>
      <p:ext uri="{BB962C8B-B14F-4D97-AF65-F5344CB8AC3E}">
        <p14:creationId xmlns:p14="http://schemas.microsoft.com/office/powerpoint/2010/main" val="612086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aljazeera.net/home/getpage/e7382a29-8cce-446d-9973-f9971c308afa/e20cc91d-b7dc-465a-8532-b01759ca1ee2"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2250185"/>
            <a:ext cx="3810000" cy="1470025"/>
          </a:xfrm>
        </p:spPr>
        <p:txBody>
          <a:bodyPr>
            <a:normAutofit/>
          </a:bodyPr>
          <a:lstStyle/>
          <a:p>
            <a:pPr algn="l"/>
            <a:r>
              <a:rPr lang="tr-TR" sz="6000" dirty="0">
                <a:solidFill>
                  <a:schemeClr val="tx1">
                    <a:lumMod val="50000"/>
                    <a:lumOff val="50000"/>
                  </a:schemeClr>
                </a:solidFill>
              </a:rPr>
              <a:t>Amazon</a:t>
            </a:r>
            <a:endParaRPr lang="en-US" sz="6000" dirty="0">
              <a:solidFill>
                <a:schemeClr val="tx1">
                  <a:lumMod val="50000"/>
                  <a:lumOff val="50000"/>
                </a:schemeClr>
              </a:solidFill>
            </a:endParaRPr>
          </a:p>
        </p:txBody>
      </p:sp>
      <p:sp>
        <p:nvSpPr>
          <p:cNvPr id="5" name="TextBox 4"/>
          <p:cNvSpPr txBox="1"/>
          <p:nvPr/>
        </p:nvSpPr>
        <p:spPr>
          <a:xfrm>
            <a:off x="2223018" y="3907267"/>
            <a:ext cx="6553200" cy="1138773"/>
          </a:xfrm>
          <a:prstGeom prst="rect">
            <a:avLst/>
          </a:prstGeom>
          <a:noFill/>
        </p:spPr>
        <p:txBody>
          <a:bodyPr wrap="square" rtlCol="0">
            <a:spAutoFit/>
          </a:bodyPr>
          <a:lstStyle/>
          <a:p>
            <a:r>
              <a:rPr lang="en-US" sz="3200" b="1" dirty="0">
                <a:solidFill>
                  <a:schemeClr val="tx1">
                    <a:lumMod val="50000"/>
                    <a:lumOff val="50000"/>
                  </a:schemeClr>
                </a:solidFill>
              </a:rPr>
              <a:t> </a:t>
            </a:r>
            <a:r>
              <a:rPr lang="ar-SA" sz="3600" b="1" dirty="0"/>
              <a:t>أمازون .. قصة أكبر متجر عبر الإنترنت</a:t>
            </a:r>
          </a:p>
          <a:p>
            <a:r>
              <a:rPr lang="ar-SA" sz="1600" dirty="0"/>
              <a:t/>
            </a:r>
            <a:br>
              <a:rPr lang="ar-SA" sz="1600" dirty="0"/>
            </a:br>
            <a:endParaRPr lang="en-US" sz="1600" dirty="0">
              <a:solidFill>
                <a:schemeClr val="tx1">
                  <a:lumMod val="50000"/>
                  <a:lumOff val="50000"/>
                </a:schemeClr>
              </a:solidFill>
            </a:endParaRPr>
          </a:p>
        </p:txBody>
      </p:sp>
      <p:grpSp>
        <p:nvGrpSpPr>
          <p:cNvPr id="3" name="Group 2"/>
          <p:cNvGrpSpPr/>
          <p:nvPr/>
        </p:nvGrpSpPr>
        <p:grpSpPr>
          <a:xfrm>
            <a:off x="1447800" y="2036896"/>
            <a:ext cx="935184" cy="1657083"/>
            <a:chOff x="2133600" y="1868139"/>
            <a:chExt cx="387926" cy="515534"/>
          </a:xfrm>
          <a:solidFill>
            <a:schemeClr val="tx1">
              <a:lumMod val="50000"/>
              <a:lumOff val="50000"/>
            </a:schemeClr>
          </a:solidFill>
        </p:grpSpPr>
        <p:sp>
          <p:nvSpPr>
            <p:cNvPr id="4" name="Freeform 108"/>
            <p:cNvSpPr>
              <a:spLocks noEditPoints="1"/>
            </p:cNvSpPr>
            <p:nvPr/>
          </p:nvSpPr>
          <p:spPr bwMode="auto">
            <a:xfrm>
              <a:off x="2133600" y="1868139"/>
              <a:ext cx="387926" cy="515534"/>
            </a:xfrm>
            <a:custGeom>
              <a:avLst/>
              <a:gdLst/>
              <a:ahLst/>
              <a:cxnLst>
                <a:cxn ang="0">
                  <a:pos x="136" y="2"/>
                </a:cxn>
                <a:cxn ang="0">
                  <a:pos x="92" y="13"/>
                </a:cxn>
                <a:cxn ang="0">
                  <a:pos x="56" y="35"/>
                </a:cxn>
                <a:cxn ang="0">
                  <a:pos x="25" y="67"/>
                </a:cxn>
                <a:cxn ang="0">
                  <a:pos x="7" y="107"/>
                </a:cxn>
                <a:cxn ang="0">
                  <a:pos x="0" y="153"/>
                </a:cxn>
                <a:cxn ang="0">
                  <a:pos x="5" y="187"/>
                </a:cxn>
                <a:cxn ang="0">
                  <a:pos x="25" y="236"/>
                </a:cxn>
                <a:cxn ang="0">
                  <a:pos x="63" y="274"/>
                </a:cxn>
                <a:cxn ang="0">
                  <a:pos x="69" y="278"/>
                </a:cxn>
                <a:cxn ang="0">
                  <a:pos x="76" y="301"/>
                </a:cxn>
                <a:cxn ang="0">
                  <a:pos x="76" y="354"/>
                </a:cxn>
                <a:cxn ang="0">
                  <a:pos x="83" y="372"/>
                </a:cxn>
                <a:cxn ang="0">
                  <a:pos x="140" y="401"/>
                </a:cxn>
                <a:cxn ang="0">
                  <a:pos x="150" y="405"/>
                </a:cxn>
                <a:cxn ang="0">
                  <a:pos x="214" y="376"/>
                </a:cxn>
                <a:cxn ang="0">
                  <a:pos x="225" y="367"/>
                </a:cxn>
                <a:cxn ang="0">
                  <a:pos x="228" y="303"/>
                </a:cxn>
                <a:cxn ang="0">
                  <a:pos x="230" y="289"/>
                </a:cxn>
                <a:cxn ang="0">
                  <a:pos x="243" y="270"/>
                </a:cxn>
                <a:cxn ang="0">
                  <a:pos x="261" y="256"/>
                </a:cxn>
                <a:cxn ang="0">
                  <a:pos x="288" y="216"/>
                </a:cxn>
                <a:cxn ang="0">
                  <a:pos x="301" y="169"/>
                </a:cxn>
                <a:cxn ang="0">
                  <a:pos x="301" y="136"/>
                </a:cxn>
                <a:cxn ang="0">
                  <a:pos x="290" y="93"/>
                </a:cxn>
                <a:cxn ang="0">
                  <a:pos x="268" y="57"/>
                </a:cxn>
                <a:cxn ang="0">
                  <a:pos x="236" y="28"/>
                </a:cxn>
                <a:cxn ang="0">
                  <a:pos x="196" y="8"/>
                </a:cxn>
                <a:cxn ang="0">
                  <a:pos x="150" y="0"/>
                </a:cxn>
                <a:cxn ang="0">
                  <a:pos x="100" y="354"/>
                </a:cxn>
                <a:cxn ang="0">
                  <a:pos x="203" y="303"/>
                </a:cxn>
                <a:cxn ang="0">
                  <a:pos x="100" y="303"/>
                </a:cxn>
                <a:cxn ang="0">
                  <a:pos x="203" y="303"/>
                </a:cxn>
                <a:cxn ang="0">
                  <a:pos x="230" y="249"/>
                </a:cxn>
                <a:cxn ang="0">
                  <a:pos x="210" y="270"/>
                </a:cxn>
                <a:cxn ang="0">
                  <a:pos x="96" y="278"/>
                </a:cxn>
                <a:cxn ang="0">
                  <a:pos x="85" y="260"/>
                </a:cxn>
                <a:cxn ang="0">
                  <a:pos x="67" y="245"/>
                </a:cxn>
                <a:cxn ang="0">
                  <a:pos x="40" y="211"/>
                </a:cxn>
                <a:cxn ang="0">
                  <a:pos x="27" y="167"/>
                </a:cxn>
                <a:cxn ang="0">
                  <a:pos x="25" y="140"/>
                </a:cxn>
                <a:cxn ang="0">
                  <a:pos x="36" y="104"/>
                </a:cxn>
                <a:cxn ang="0">
                  <a:pos x="54" y="71"/>
                </a:cxn>
                <a:cxn ang="0">
                  <a:pos x="82" y="47"/>
                </a:cxn>
                <a:cxn ang="0">
                  <a:pos x="114" y="31"/>
                </a:cxn>
                <a:cxn ang="0">
                  <a:pos x="150" y="26"/>
                </a:cxn>
                <a:cxn ang="0">
                  <a:pos x="176" y="29"/>
                </a:cxn>
                <a:cxn ang="0">
                  <a:pos x="212" y="42"/>
                </a:cxn>
                <a:cxn ang="0">
                  <a:pos x="239" y="64"/>
                </a:cxn>
                <a:cxn ang="0">
                  <a:pos x="261" y="93"/>
                </a:cxn>
                <a:cxn ang="0">
                  <a:pos x="274" y="127"/>
                </a:cxn>
                <a:cxn ang="0">
                  <a:pos x="277" y="153"/>
                </a:cxn>
                <a:cxn ang="0">
                  <a:pos x="270" y="192"/>
                </a:cxn>
                <a:cxn ang="0">
                  <a:pos x="250" y="229"/>
                </a:cxn>
                <a:cxn ang="0">
                  <a:pos x="232" y="249"/>
                </a:cxn>
              </a:cxnLst>
              <a:rect l="0" t="0" r="r" b="b"/>
              <a:pathLst>
                <a:path w="303" h="405">
                  <a:moveTo>
                    <a:pt x="150" y="0"/>
                  </a:moveTo>
                  <a:lnTo>
                    <a:pt x="150" y="0"/>
                  </a:lnTo>
                  <a:lnTo>
                    <a:pt x="136" y="2"/>
                  </a:lnTo>
                  <a:lnTo>
                    <a:pt x="121" y="4"/>
                  </a:lnTo>
                  <a:lnTo>
                    <a:pt x="107" y="8"/>
                  </a:lnTo>
                  <a:lnTo>
                    <a:pt x="92" y="13"/>
                  </a:lnTo>
                  <a:lnTo>
                    <a:pt x="80" y="18"/>
                  </a:lnTo>
                  <a:lnTo>
                    <a:pt x="67" y="28"/>
                  </a:lnTo>
                  <a:lnTo>
                    <a:pt x="56" y="35"/>
                  </a:lnTo>
                  <a:lnTo>
                    <a:pt x="45" y="46"/>
                  </a:lnTo>
                  <a:lnTo>
                    <a:pt x="34" y="57"/>
                  </a:lnTo>
                  <a:lnTo>
                    <a:pt x="25" y="67"/>
                  </a:lnTo>
                  <a:lnTo>
                    <a:pt x="18" y="80"/>
                  </a:lnTo>
                  <a:lnTo>
                    <a:pt x="13" y="93"/>
                  </a:lnTo>
                  <a:lnTo>
                    <a:pt x="7" y="107"/>
                  </a:lnTo>
                  <a:lnTo>
                    <a:pt x="4" y="122"/>
                  </a:lnTo>
                  <a:lnTo>
                    <a:pt x="2" y="136"/>
                  </a:lnTo>
                  <a:lnTo>
                    <a:pt x="0" y="153"/>
                  </a:lnTo>
                  <a:lnTo>
                    <a:pt x="0" y="153"/>
                  </a:lnTo>
                  <a:lnTo>
                    <a:pt x="2" y="171"/>
                  </a:lnTo>
                  <a:lnTo>
                    <a:pt x="5" y="187"/>
                  </a:lnTo>
                  <a:lnTo>
                    <a:pt x="9" y="205"/>
                  </a:lnTo>
                  <a:lnTo>
                    <a:pt x="16" y="221"/>
                  </a:lnTo>
                  <a:lnTo>
                    <a:pt x="25" y="236"/>
                  </a:lnTo>
                  <a:lnTo>
                    <a:pt x="36" y="251"/>
                  </a:lnTo>
                  <a:lnTo>
                    <a:pt x="49" y="263"/>
                  </a:lnTo>
                  <a:lnTo>
                    <a:pt x="63" y="274"/>
                  </a:lnTo>
                  <a:lnTo>
                    <a:pt x="65" y="276"/>
                  </a:lnTo>
                  <a:lnTo>
                    <a:pt x="65" y="276"/>
                  </a:lnTo>
                  <a:lnTo>
                    <a:pt x="69" y="278"/>
                  </a:lnTo>
                  <a:lnTo>
                    <a:pt x="71" y="281"/>
                  </a:lnTo>
                  <a:lnTo>
                    <a:pt x="74" y="290"/>
                  </a:lnTo>
                  <a:lnTo>
                    <a:pt x="76" y="301"/>
                  </a:lnTo>
                  <a:lnTo>
                    <a:pt x="76" y="303"/>
                  </a:lnTo>
                  <a:lnTo>
                    <a:pt x="76" y="354"/>
                  </a:lnTo>
                  <a:lnTo>
                    <a:pt x="76" y="354"/>
                  </a:lnTo>
                  <a:lnTo>
                    <a:pt x="76" y="359"/>
                  </a:lnTo>
                  <a:lnTo>
                    <a:pt x="80" y="367"/>
                  </a:lnTo>
                  <a:lnTo>
                    <a:pt x="83" y="372"/>
                  </a:lnTo>
                  <a:lnTo>
                    <a:pt x="89" y="376"/>
                  </a:lnTo>
                  <a:lnTo>
                    <a:pt x="140" y="401"/>
                  </a:lnTo>
                  <a:lnTo>
                    <a:pt x="140" y="401"/>
                  </a:lnTo>
                  <a:lnTo>
                    <a:pt x="145" y="403"/>
                  </a:lnTo>
                  <a:lnTo>
                    <a:pt x="150" y="405"/>
                  </a:lnTo>
                  <a:lnTo>
                    <a:pt x="150" y="405"/>
                  </a:lnTo>
                  <a:lnTo>
                    <a:pt x="158" y="403"/>
                  </a:lnTo>
                  <a:lnTo>
                    <a:pt x="163" y="401"/>
                  </a:lnTo>
                  <a:lnTo>
                    <a:pt x="214" y="376"/>
                  </a:lnTo>
                  <a:lnTo>
                    <a:pt x="214" y="376"/>
                  </a:lnTo>
                  <a:lnTo>
                    <a:pt x="219" y="372"/>
                  </a:lnTo>
                  <a:lnTo>
                    <a:pt x="225" y="367"/>
                  </a:lnTo>
                  <a:lnTo>
                    <a:pt x="227" y="359"/>
                  </a:lnTo>
                  <a:lnTo>
                    <a:pt x="228" y="354"/>
                  </a:lnTo>
                  <a:lnTo>
                    <a:pt x="228" y="303"/>
                  </a:lnTo>
                  <a:lnTo>
                    <a:pt x="228" y="303"/>
                  </a:lnTo>
                  <a:lnTo>
                    <a:pt x="228" y="296"/>
                  </a:lnTo>
                  <a:lnTo>
                    <a:pt x="230" y="289"/>
                  </a:lnTo>
                  <a:lnTo>
                    <a:pt x="236" y="278"/>
                  </a:lnTo>
                  <a:lnTo>
                    <a:pt x="241" y="272"/>
                  </a:lnTo>
                  <a:lnTo>
                    <a:pt x="243" y="270"/>
                  </a:lnTo>
                  <a:lnTo>
                    <a:pt x="248" y="267"/>
                  </a:lnTo>
                  <a:lnTo>
                    <a:pt x="248" y="267"/>
                  </a:lnTo>
                  <a:lnTo>
                    <a:pt x="261" y="256"/>
                  </a:lnTo>
                  <a:lnTo>
                    <a:pt x="272" y="243"/>
                  </a:lnTo>
                  <a:lnTo>
                    <a:pt x="281" y="231"/>
                  </a:lnTo>
                  <a:lnTo>
                    <a:pt x="288" y="216"/>
                  </a:lnTo>
                  <a:lnTo>
                    <a:pt x="294" y="200"/>
                  </a:lnTo>
                  <a:lnTo>
                    <a:pt x="299" y="185"/>
                  </a:lnTo>
                  <a:lnTo>
                    <a:pt x="301" y="169"/>
                  </a:lnTo>
                  <a:lnTo>
                    <a:pt x="303" y="153"/>
                  </a:lnTo>
                  <a:lnTo>
                    <a:pt x="303" y="153"/>
                  </a:lnTo>
                  <a:lnTo>
                    <a:pt x="301" y="136"/>
                  </a:lnTo>
                  <a:lnTo>
                    <a:pt x="299" y="122"/>
                  </a:lnTo>
                  <a:lnTo>
                    <a:pt x="295" y="107"/>
                  </a:lnTo>
                  <a:lnTo>
                    <a:pt x="290" y="93"/>
                  </a:lnTo>
                  <a:lnTo>
                    <a:pt x="285" y="80"/>
                  </a:lnTo>
                  <a:lnTo>
                    <a:pt x="275" y="67"/>
                  </a:lnTo>
                  <a:lnTo>
                    <a:pt x="268" y="57"/>
                  </a:lnTo>
                  <a:lnTo>
                    <a:pt x="257" y="46"/>
                  </a:lnTo>
                  <a:lnTo>
                    <a:pt x="246" y="35"/>
                  </a:lnTo>
                  <a:lnTo>
                    <a:pt x="236" y="28"/>
                  </a:lnTo>
                  <a:lnTo>
                    <a:pt x="223" y="18"/>
                  </a:lnTo>
                  <a:lnTo>
                    <a:pt x="210" y="13"/>
                  </a:lnTo>
                  <a:lnTo>
                    <a:pt x="196" y="8"/>
                  </a:lnTo>
                  <a:lnTo>
                    <a:pt x="181" y="4"/>
                  </a:lnTo>
                  <a:lnTo>
                    <a:pt x="167" y="2"/>
                  </a:lnTo>
                  <a:lnTo>
                    <a:pt x="150" y="0"/>
                  </a:lnTo>
                  <a:lnTo>
                    <a:pt x="150" y="0"/>
                  </a:lnTo>
                  <a:close/>
                  <a:moveTo>
                    <a:pt x="150" y="379"/>
                  </a:moveTo>
                  <a:lnTo>
                    <a:pt x="100" y="354"/>
                  </a:lnTo>
                  <a:lnTo>
                    <a:pt x="203" y="354"/>
                  </a:lnTo>
                  <a:lnTo>
                    <a:pt x="150" y="379"/>
                  </a:lnTo>
                  <a:close/>
                  <a:moveTo>
                    <a:pt x="203" y="303"/>
                  </a:moveTo>
                  <a:lnTo>
                    <a:pt x="203" y="328"/>
                  </a:lnTo>
                  <a:lnTo>
                    <a:pt x="100" y="328"/>
                  </a:lnTo>
                  <a:lnTo>
                    <a:pt x="100" y="303"/>
                  </a:lnTo>
                  <a:lnTo>
                    <a:pt x="100" y="303"/>
                  </a:lnTo>
                  <a:lnTo>
                    <a:pt x="203" y="303"/>
                  </a:lnTo>
                  <a:lnTo>
                    <a:pt x="203" y="303"/>
                  </a:lnTo>
                  <a:close/>
                  <a:moveTo>
                    <a:pt x="232" y="249"/>
                  </a:moveTo>
                  <a:lnTo>
                    <a:pt x="232" y="249"/>
                  </a:lnTo>
                  <a:lnTo>
                    <a:pt x="230" y="249"/>
                  </a:lnTo>
                  <a:lnTo>
                    <a:pt x="223" y="254"/>
                  </a:lnTo>
                  <a:lnTo>
                    <a:pt x="214" y="263"/>
                  </a:lnTo>
                  <a:lnTo>
                    <a:pt x="210" y="270"/>
                  </a:lnTo>
                  <a:lnTo>
                    <a:pt x="207" y="278"/>
                  </a:lnTo>
                  <a:lnTo>
                    <a:pt x="96" y="278"/>
                  </a:lnTo>
                  <a:lnTo>
                    <a:pt x="96" y="278"/>
                  </a:lnTo>
                  <a:lnTo>
                    <a:pt x="94" y="270"/>
                  </a:lnTo>
                  <a:lnTo>
                    <a:pt x="91" y="265"/>
                  </a:lnTo>
                  <a:lnTo>
                    <a:pt x="85" y="260"/>
                  </a:lnTo>
                  <a:lnTo>
                    <a:pt x="78" y="254"/>
                  </a:lnTo>
                  <a:lnTo>
                    <a:pt x="78" y="254"/>
                  </a:lnTo>
                  <a:lnTo>
                    <a:pt x="67" y="245"/>
                  </a:lnTo>
                  <a:lnTo>
                    <a:pt x="56" y="234"/>
                  </a:lnTo>
                  <a:lnTo>
                    <a:pt x="47" y="223"/>
                  </a:lnTo>
                  <a:lnTo>
                    <a:pt x="40" y="211"/>
                  </a:lnTo>
                  <a:lnTo>
                    <a:pt x="34" y="196"/>
                  </a:lnTo>
                  <a:lnTo>
                    <a:pt x="29" y="182"/>
                  </a:lnTo>
                  <a:lnTo>
                    <a:pt x="27" y="167"/>
                  </a:lnTo>
                  <a:lnTo>
                    <a:pt x="25" y="153"/>
                  </a:lnTo>
                  <a:lnTo>
                    <a:pt x="25" y="153"/>
                  </a:lnTo>
                  <a:lnTo>
                    <a:pt x="25" y="140"/>
                  </a:lnTo>
                  <a:lnTo>
                    <a:pt x="27" y="127"/>
                  </a:lnTo>
                  <a:lnTo>
                    <a:pt x="31" y="115"/>
                  </a:lnTo>
                  <a:lnTo>
                    <a:pt x="36" y="104"/>
                  </a:lnTo>
                  <a:lnTo>
                    <a:pt x="40" y="93"/>
                  </a:lnTo>
                  <a:lnTo>
                    <a:pt x="47" y="82"/>
                  </a:lnTo>
                  <a:lnTo>
                    <a:pt x="54" y="71"/>
                  </a:lnTo>
                  <a:lnTo>
                    <a:pt x="62" y="64"/>
                  </a:lnTo>
                  <a:lnTo>
                    <a:pt x="71" y="55"/>
                  </a:lnTo>
                  <a:lnTo>
                    <a:pt x="82" y="47"/>
                  </a:lnTo>
                  <a:lnTo>
                    <a:pt x="91" y="42"/>
                  </a:lnTo>
                  <a:lnTo>
                    <a:pt x="101" y="37"/>
                  </a:lnTo>
                  <a:lnTo>
                    <a:pt x="114" y="31"/>
                  </a:lnTo>
                  <a:lnTo>
                    <a:pt x="125" y="29"/>
                  </a:lnTo>
                  <a:lnTo>
                    <a:pt x="138" y="28"/>
                  </a:lnTo>
                  <a:lnTo>
                    <a:pt x="150" y="26"/>
                  </a:lnTo>
                  <a:lnTo>
                    <a:pt x="150" y="26"/>
                  </a:lnTo>
                  <a:lnTo>
                    <a:pt x="165" y="28"/>
                  </a:lnTo>
                  <a:lnTo>
                    <a:pt x="176" y="29"/>
                  </a:lnTo>
                  <a:lnTo>
                    <a:pt x="188" y="31"/>
                  </a:lnTo>
                  <a:lnTo>
                    <a:pt x="199" y="37"/>
                  </a:lnTo>
                  <a:lnTo>
                    <a:pt x="212" y="42"/>
                  </a:lnTo>
                  <a:lnTo>
                    <a:pt x="221" y="47"/>
                  </a:lnTo>
                  <a:lnTo>
                    <a:pt x="232" y="55"/>
                  </a:lnTo>
                  <a:lnTo>
                    <a:pt x="239" y="64"/>
                  </a:lnTo>
                  <a:lnTo>
                    <a:pt x="248" y="71"/>
                  </a:lnTo>
                  <a:lnTo>
                    <a:pt x="256" y="82"/>
                  </a:lnTo>
                  <a:lnTo>
                    <a:pt x="261" y="93"/>
                  </a:lnTo>
                  <a:lnTo>
                    <a:pt x="266" y="104"/>
                  </a:lnTo>
                  <a:lnTo>
                    <a:pt x="272" y="115"/>
                  </a:lnTo>
                  <a:lnTo>
                    <a:pt x="274" y="127"/>
                  </a:lnTo>
                  <a:lnTo>
                    <a:pt x="275" y="140"/>
                  </a:lnTo>
                  <a:lnTo>
                    <a:pt x="277" y="153"/>
                  </a:lnTo>
                  <a:lnTo>
                    <a:pt x="277" y="153"/>
                  </a:lnTo>
                  <a:lnTo>
                    <a:pt x="275" y="165"/>
                  </a:lnTo>
                  <a:lnTo>
                    <a:pt x="274" y="180"/>
                  </a:lnTo>
                  <a:lnTo>
                    <a:pt x="270" y="192"/>
                  </a:lnTo>
                  <a:lnTo>
                    <a:pt x="265" y="205"/>
                  </a:lnTo>
                  <a:lnTo>
                    <a:pt x="259" y="218"/>
                  </a:lnTo>
                  <a:lnTo>
                    <a:pt x="250" y="229"/>
                  </a:lnTo>
                  <a:lnTo>
                    <a:pt x="243" y="240"/>
                  </a:lnTo>
                  <a:lnTo>
                    <a:pt x="232" y="249"/>
                  </a:lnTo>
                  <a:lnTo>
                    <a:pt x="232" y="24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109"/>
            <p:cNvSpPr>
              <a:spLocks/>
            </p:cNvSpPr>
            <p:nvPr/>
          </p:nvSpPr>
          <p:spPr bwMode="auto">
            <a:xfrm>
              <a:off x="2327563" y="1934495"/>
              <a:ext cx="127607" cy="127607"/>
            </a:xfrm>
            <a:custGeom>
              <a:avLst/>
              <a:gdLst/>
              <a:ahLst/>
              <a:cxnLst>
                <a:cxn ang="0">
                  <a:pos x="13" y="0"/>
                </a:cxn>
                <a:cxn ang="0">
                  <a:pos x="13" y="0"/>
                </a:cxn>
                <a:cxn ang="0">
                  <a:pos x="9" y="2"/>
                </a:cxn>
                <a:cxn ang="0">
                  <a:pos x="4" y="4"/>
                </a:cxn>
                <a:cxn ang="0">
                  <a:pos x="2" y="7"/>
                </a:cxn>
                <a:cxn ang="0">
                  <a:pos x="0" y="13"/>
                </a:cxn>
                <a:cxn ang="0">
                  <a:pos x="0" y="13"/>
                </a:cxn>
                <a:cxn ang="0">
                  <a:pos x="2" y="18"/>
                </a:cxn>
                <a:cxn ang="0">
                  <a:pos x="4" y="22"/>
                </a:cxn>
                <a:cxn ang="0">
                  <a:pos x="9" y="24"/>
                </a:cxn>
                <a:cxn ang="0">
                  <a:pos x="13" y="25"/>
                </a:cxn>
                <a:cxn ang="0">
                  <a:pos x="13" y="25"/>
                </a:cxn>
                <a:cxn ang="0">
                  <a:pos x="24" y="27"/>
                </a:cxn>
                <a:cxn ang="0">
                  <a:pos x="35" y="31"/>
                </a:cxn>
                <a:cxn ang="0">
                  <a:pos x="46" y="36"/>
                </a:cxn>
                <a:cxn ang="0">
                  <a:pos x="57" y="44"/>
                </a:cxn>
                <a:cxn ang="0">
                  <a:pos x="64" y="53"/>
                </a:cxn>
                <a:cxn ang="0">
                  <a:pos x="71" y="64"/>
                </a:cxn>
                <a:cxn ang="0">
                  <a:pos x="75" y="76"/>
                </a:cxn>
                <a:cxn ang="0">
                  <a:pos x="77" y="89"/>
                </a:cxn>
                <a:cxn ang="0">
                  <a:pos x="77" y="89"/>
                </a:cxn>
                <a:cxn ang="0">
                  <a:pos x="78" y="94"/>
                </a:cxn>
                <a:cxn ang="0">
                  <a:pos x="80" y="98"/>
                </a:cxn>
                <a:cxn ang="0">
                  <a:pos x="84" y="102"/>
                </a:cxn>
                <a:cxn ang="0">
                  <a:pos x="89" y="102"/>
                </a:cxn>
                <a:cxn ang="0">
                  <a:pos x="89" y="102"/>
                </a:cxn>
                <a:cxn ang="0">
                  <a:pos x="95" y="102"/>
                </a:cxn>
                <a:cxn ang="0">
                  <a:pos x="98" y="98"/>
                </a:cxn>
                <a:cxn ang="0">
                  <a:pos x="100" y="94"/>
                </a:cxn>
                <a:cxn ang="0">
                  <a:pos x="102" y="89"/>
                </a:cxn>
                <a:cxn ang="0">
                  <a:pos x="102" y="89"/>
                </a:cxn>
                <a:cxn ang="0">
                  <a:pos x="100" y="69"/>
                </a:cxn>
                <a:cxn ang="0">
                  <a:pos x="95" y="51"/>
                </a:cxn>
                <a:cxn ang="0">
                  <a:pos x="86" y="36"/>
                </a:cxn>
                <a:cxn ang="0">
                  <a:pos x="75" y="24"/>
                </a:cxn>
                <a:cxn ang="0">
                  <a:pos x="60" y="13"/>
                </a:cxn>
                <a:cxn ang="0">
                  <a:pos x="46" y="6"/>
                </a:cxn>
                <a:cxn ang="0">
                  <a:pos x="29" y="2"/>
                </a:cxn>
                <a:cxn ang="0">
                  <a:pos x="13" y="0"/>
                </a:cxn>
                <a:cxn ang="0">
                  <a:pos x="13" y="0"/>
                </a:cxn>
              </a:cxnLst>
              <a:rect l="0" t="0" r="r" b="b"/>
              <a:pathLst>
                <a:path w="102" h="102">
                  <a:moveTo>
                    <a:pt x="13" y="0"/>
                  </a:moveTo>
                  <a:lnTo>
                    <a:pt x="13" y="0"/>
                  </a:lnTo>
                  <a:lnTo>
                    <a:pt x="9" y="2"/>
                  </a:lnTo>
                  <a:lnTo>
                    <a:pt x="4" y="4"/>
                  </a:lnTo>
                  <a:lnTo>
                    <a:pt x="2" y="7"/>
                  </a:lnTo>
                  <a:lnTo>
                    <a:pt x="0" y="13"/>
                  </a:lnTo>
                  <a:lnTo>
                    <a:pt x="0" y="13"/>
                  </a:lnTo>
                  <a:lnTo>
                    <a:pt x="2" y="18"/>
                  </a:lnTo>
                  <a:lnTo>
                    <a:pt x="4" y="22"/>
                  </a:lnTo>
                  <a:lnTo>
                    <a:pt x="9" y="24"/>
                  </a:lnTo>
                  <a:lnTo>
                    <a:pt x="13" y="25"/>
                  </a:lnTo>
                  <a:lnTo>
                    <a:pt x="13" y="25"/>
                  </a:lnTo>
                  <a:lnTo>
                    <a:pt x="24" y="27"/>
                  </a:lnTo>
                  <a:lnTo>
                    <a:pt x="35" y="31"/>
                  </a:lnTo>
                  <a:lnTo>
                    <a:pt x="46" y="36"/>
                  </a:lnTo>
                  <a:lnTo>
                    <a:pt x="57" y="44"/>
                  </a:lnTo>
                  <a:lnTo>
                    <a:pt x="64" y="53"/>
                  </a:lnTo>
                  <a:lnTo>
                    <a:pt x="71" y="64"/>
                  </a:lnTo>
                  <a:lnTo>
                    <a:pt x="75" y="76"/>
                  </a:lnTo>
                  <a:lnTo>
                    <a:pt x="77" y="89"/>
                  </a:lnTo>
                  <a:lnTo>
                    <a:pt x="77" y="89"/>
                  </a:lnTo>
                  <a:lnTo>
                    <a:pt x="78" y="94"/>
                  </a:lnTo>
                  <a:lnTo>
                    <a:pt x="80" y="98"/>
                  </a:lnTo>
                  <a:lnTo>
                    <a:pt x="84" y="102"/>
                  </a:lnTo>
                  <a:lnTo>
                    <a:pt x="89" y="102"/>
                  </a:lnTo>
                  <a:lnTo>
                    <a:pt x="89" y="102"/>
                  </a:lnTo>
                  <a:lnTo>
                    <a:pt x="95" y="102"/>
                  </a:lnTo>
                  <a:lnTo>
                    <a:pt x="98" y="98"/>
                  </a:lnTo>
                  <a:lnTo>
                    <a:pt x="100" y="94"/>
                  </a:lnTo>
                  <a:lnTo>
                    <a:pt x="102" y="89"/>
                  </a:lnTo>
                  <a:lnTo>
                    <a:pt x="102" y="89"/>
                  </a:lnTo>
                  <a:lnTo>
                    <a:pt x="100" y="69"/>
                  </a:lnTo>
                  <a:lnTo>
                    <a:pt x="95" y="51"/>
                  </a:lnTo>
                  <a:lnTo>
                    <a:pt x="86" y="36"/>
                  </a:lnTo>
                  <a:lnTo>
                    <a:pt x="75" y="24"/>
                  </a:lnTo>
                  <a:lnTo>
                    <a:pt x="60" y="13"/>
                  </a:lnTo>
                  <a:lnTo>
                    <a:pt x="46" y="6"/>
                  </a:lnTo>
                  <a:lnTo>
                    <a:pt x="29" y="2"/>
                  </a:lnTo>
                  <a:lnTo>
                    <a:pt x="13" y="0"/>
                  </a:lnTo>
                  <a:lnTo>
                    <a:pt x="13"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8" name="Picture 7">
            <a:extLst>
              <a:ext uri="{FF2B5EF4-FFF2-40B4-BE49-F238E27FC236}">
                <a16:creationId xmlns:a16="http://schemas.microsoft.com/office/drawing/2014/main" xmlns="" id="{AB134E34-0AB3-4359-A44F-3C30ECFB3B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3400" y="0"/>
            <a:ext cx="914400" cy="1219200"/>
          </a:xfrm>
          <a:prstGeom prst="rect">
            <a:avLst/>
          </a:prstGeom>
        </p:spPr>
      </p:pic>
    </p:spTree>
    <p:extLst>
      <p:ext uri="{BB962C8B-B14F-4D97-AF65-F5344CB8AC3E}">
        <p14:creationId xmlns:p14="http://schemas.microsoft.com/office/powerpoint/2010/main" val="3521478888"/>
      </p:ext>
    </p:extLst>
  </p:cSld>
  <p:clrMapOvr>
    <a:masterClrMapping/>
  </p:clrMapOvr>
  <mc:AlternateContent xmlns:mc="http://schemas.openxmlformats.org/markup-compatibility/2006" xmlns:p14="http://schemas.microsoft.com/office/powerpoint/2010/main">
    <mc:Choice Requires="p14">
      <p:transition spd="slow" advTm="3000">
        <p14:flash/>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6237"/>
            <a:ext cx="8229600" cy="614363"/>
          </a:xfrm>
        </p:spPr>
        <p:txBody>
          <a:bodyPr>
            <a:noAutofit/>
          </a:bodyPr>
          <a:lstStyle/>
          <a:p>
            <a:r>
              <a:rPr lang="en-US" sz="3200" dirty="0">
                <a:solidFill>
                  <a:schemeClr val="tx1">
                    <a:lumMod val="50000"/>
                    <a:lumOff val="50000"/>
                  </a:schemeClr>
                </a:solidFill>
                <a:latin typeface="Source Sans Pro Light" pitchFamily="34" charset="0"/>
              </a:rPr>
              <a:t>Our Amazon</a:t>
            </a:r>
          </a:p>
        </p:txBody>
      </p:sp>
      <p:sp>
        <p:nvSpPr>
          <p:cNvPr id="31" name="TextBox 30"/>
          <p:cNvSpPr txBox="1"/>
          <p:nvPr/>
        </p:nvSpPr>
        <p:spPr>
          <a:xfrm>
            <a:off x="494414" y="1127059"/>
            <a:ext cx="8229600" cy="646331"/>
          </a:xfrm>
          <a:prstGeom prst="rect">
            <a:avLst/>
          </a:prstGeom>
          <a:noFill/>
        </p:spPr>
        <p:txBody>
          <a:bodyPr wrap="square" rtlCol="0">
            <a:spAutoFit/>
          </a:bodyPr>
          <a:lstStyle/>
          <a:p>
            <a:pPr indent="-1828800" algn="just"/>
            <a:r>
              <a:rPr lang="ar-SA" b="1" dirty="0"/>
              <a:t>أمازون شركة أميركية للتجارة الإلكترونية، بدأت ببيع الكتب ثم توسعت منتجاتها، لتحدث لاحقا ثورة في عالم التسوق والمتاجر الإلكترونية، تتجاوز قيمة سلعها مئة مليار دولار سنويا.</a:t>
            </a:r>
            <a:endParaRPr lang="en-US" sz="1000" dirty="0">
              <a:solidFill>
                <a:schemeClr val="tx1">
                  <a:lumMod val="50000"/>
                  <a:lumOff val="50000"/>
                </a:schemeClr>
              </a:solidFill>
              <a:latin typeface="Source Sans Pro" pitchFamily="34" charset="0"/>
              <a:ea typeface="Open Sans" pitchFamily="34" charset="0"/>
              <a:cs typeface="Open Sans" pitchFamily="34" charset="0"/>
            </a:endParaRPr>
          </a:p>
        </p:txBody>
      </p:sp>
      <p:pic>
        <p:nvPicPr>
          <p:cNvPr id="30" name="Picture 29">
            <a:extLst>
              <a:ext uri="{FF2B5EF4-FFF2-40B4-BE49-F238E27FC236}">
                <a16:creationId xmlns:a16="http://schemas.microsoft.com/office/drawing/2014/main" xmlns="" id="{62A32399-C492-4686-94C7-DEF00B278A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3400" y="73819"/>
            <a:ext cx="914400" cy="1219200"/>
          </a:xfrm>
          <a:prstGeom prst="rect">
            <a:avLst/>
          </a:prstGeom>
        </p:spPr>
      </p:pic>
      <p:pic>
        <p:nvPicPr>
          <p:cNvPr id="22" name="Picture 21">
            <a:extLst>
              <a:ext uri="{FF2B5EF4-FFF2-40B4-BE49-F238E27FC236}">
                <a16:creationId xmlns:a16="http://schemas.microsoft.com/office/drawing/2014/main" xmlns="" id="{6FC5DE48-C2E4-4CA5-A699-320A37E564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6400" y="2382231"/>
            <a:ext cx="5791200" cy="4340352"/>
          </a:xfrm>
          <a:prstGeom prst="rect">
            <a:avLst/>
          </a:prstGeom>
        </p:spPr>
      </p:pic>
    </p:spTree>
    <p:extLst>
      <p:ext uri="{BB962C8B-B14F-4D97-AF65-F5344CB8AC3E}">
        <p14:creationId xmlns:p14="http://schemas.microsoft.com/office/powerpoint/2010/main" val="2030213502"/>
      </p:ext>
    </p:extLst>
  </p:cSld>
  <p:clrMapOvr>
    <a:masterClrMapping/>
  </p:clrMapOvr>
  <mc:AlternateContent xmlns:mc="http://schemas.openxmlformats.org/markup-compatibility/2006" xmlns:p14="http://schemas.microsoft.com/office/powerpoint/2010/main">
    <mc:Choice Requires="p14">
      <p:transition spd="slow" advTm="3000">
        <p14:flash/>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385707-8AB6-4CA7-BA5B-DDF7C83AE253}"/>
              </a:ext>
            </a:extLst>
          </p:cNvPr>
          <p:cNvSpPr>
            <a:spLocks noGrp="1"/>
          </p:cNvSpPr>
          <p:nvPr>
            <p:ph type="title"/>
          </p:nvPr>
        </p:nvSpPr>
        <p:spPr>
          <a:xfrm>
            <a:off x="443023" y="527456"/>
            <a:ext cx="8229600" cy="1143000"/>
          </a:xfrm>
        </p:spPr>
        <p:txBody>
          <a:bodyPr>
            <a:normAutofit/>
          </a:bodyPr>
          <a:lstStyle/>
          <a:p>
            <a:pPr algn="r"/>
            <a:r>
              <a:rPr lang="ar-SA" sz="2800" b="1" dirty="0"/>
              <a:t>ماهي شركة أمازون</a:t>
            </a:r>
            <a:endParaRPr lang="en-US" sz="2800" b="1" dirty="0"/>
          </a:p>
        </p:txBody>
      </p:sp>
      <p:sp>
        <p:nvSpPr>
          <p:cNvPr id="3" name="Content Placeholder 2">
            <a:extLst>
              <a:ext uri="{FF2B5EF4-FFF2-40B4-BE49-F238E27FC236}">
                <a16:creationId xmlns:a16="http://schemas.microsoft.com/office/drawing/2014/main" xmlns="" id="{34DCBDC5-309C-4564-B15C-5618C1BD74D5}"/>
              </a:ext>
            </a:extLst>
          </p:cNvPr>
          <p:cNvSpPr>
            <a:spLocks noGrp="1"/>
          </p:cNvSpPr>
          <p:nvPr>
            <p:ph idx="1"/>
          </p:nvPr>
        </p:nvSpPr>
        <p:spPr>
          <a:xfrm>
            <a:off x="485553" y="1803400"/>
            <a:ext cx="8229600" cy="1134749"/>
          </a:xfrm>
        </p:spPr>
        <p:txBody>
          <a:bodyPr>
            <a:normAutofit/>
          </a:bodyPr>
          <a:lstStyle/>
          <a:p>
            <a:pPr algn="r"/>
            <a:r>
              <a:rPr lang="ar-SA" sz="2000" dirty="0"/>
              <a:t>هي شركة امريكية متعددة الجنسيات متخصصة في تجارة الإلكترونيات وغيرها من المنتجات مقرها يقع في سياتل في ولاية واشنطن</a:t>
            </a:r>
            <a:endParaRPr lang="en-US" sz="2000" dirty="0"/>
          </a:p>
        </p:txBody>
      </p:sp>
      <p:sp>
        <p:nvSpPr>
          <p:cNvPr id="4" name="Title 1">
            <a:extLst>
              <a:ext uri="{FF2B5EF4-FFF2-40B4-BE49-F238E27FC236}">
                <a16:creationId xmlns:a16="http://schemas.microsoft.com/office/drawing/2014/main" xmlns="" id="{FCBAC067-684D-4B3B-835C-AAF7899E42C6}"/>
              </a:ext>
            </a:extLst>
          </p:cNvPr>
          <p:cNvSpPr txBox="1">
            <a:spLocks/>
          </p:cNvSpPr>
          <p:nvPr/>
        </p:nvSpPr>
        <p:spPr>
          <a:xfrm>
            <a:off x="3276600" y="2938149"/>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2800" b="1" dirty="0"/>
              <a:t>بداية شركة امازون </a:t>
            </a:r>
            <a:endParaRPr lang="en-US" sz="2800" b="1" dirty="0"/>
          </a:p>
        </p:txBody>
      </p:sp>
      <p:sp>
        <p:nvSpPr>
          <p:cNvPr id="5" name="Content Placeholder 2">
            <a:extLst>
              <a:ext uri="{FF2B5EF4-FFF2-40B4-BE49-F238E27FC236}">
                <a16:creationId xmlns:a16="http://schemas.microsoft.com/office/drawing/2014/main" xmlns="" id="{3664BA92-C33A-44E2-91F8-9761D907D3E8}"/>
              </a:ext>
            </a:extLst>
          </p:cNvPr>
          <p:cNvSpPr txBox="1">
            <a:spLocks/>
          </p:cNvSpPr>
          <p:nvPr/>
        </p:nvSpPr>
        <p:spPr>
          <a:xfrm>
            <a:off x="609600" y="4241800"/>
            <a:ext cx="8229600" cy="172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ar-SA" sz="2000" dirty="0" smtClean="0"/>
              <a:t>.</a:t>
            </a:r>
            <a:endParaRPr lang="en-US" sz="1200" dirty="0"/>
          </a:p>
        </p:txBody>
      </p:sp>
      <p:pic>
        <p:nvPicPr>
          <p:cNvPr id="6" name="Picture 5">
            <a:extLst>
              <a:ext uri="{FF2B5EF4-FFF2-40B4-BE49-F238E27FC236}">
                <a16:creationId xmlns:a16="http://schemas.microsoft.com/office/drawing/2014/main" xmlns="" id="{72510411-3921-49ED-AD1D-0E898031B4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53" y="50800"/>
            <a:ext cx="914400" cy="1219200"/>
          </a:xfrm>
          <a:prstGeom prst="rect">
            <a:avLst/>
          </a:prstGeom>
        </p:spPr>
      </p:pic>
      <p:sp>
        <p:nvSpPr>
          <p:cNvPr id="8" name="مستطيل 7"/>
          <p:cNvSpPr/>
          <p:nvPr/>
        </p:nvSpPr>
        <p:spPr>
          <a:xfrm>
            <a:off x="1295400" y="4368562"/>
            <a:ext cx="7543800" cy="1200329"/>
          </a:xfrm>
          <a:prstGeom prst="rect">
            <a:avLst/>
          </a:prstGeom>
        </p:spPr>
        <p:txBody>
          <a:bodyPr wrap="square">
            <a:spAutoFit/>
          </a:bodyPr>
          <a:lstStyle/>
          <a:p>
            <a:pPr algn="r"/>
            <a:r>
              <a:rPr lang="ar-SY" dirty="0"/>
              <a:t>بدأت قصة شركة أمازون فكرة في رأس </a:t>
            </a:r>
            <a:r>
              <a:rPr lang="ar-SY" dirty="0" err="1"/>
              <a:t>بيزوس</a:t>
            </a:r>
            <a:r>
              <a:rPr lang="ar-SY" dirty="0"/>
              <a:t> عندما استهوته فكرة بيع الكتب على الإنترنت، لكنه واجه في البداية صعوبات لتمويل إنجاز مشروعه الذي حدد له ميزانية بقيمة مليون دولار، وذلك بسبب ما وصفه حينها بـ"ضعف فهم المستثمرين وعدم إيمانهم بإمكانيات الإنترنت، وتشكيكهم في قدرة مشروع أمازون على النجاح".</a:t>
            </a:r>
          </a:p>
        </p:txBody>
      </p:sp>
    </p:spTree>
    <p:extLst>
      <p:ext uri="{BB962C8B-B14F-4D97-AF65-F5344CB8AC3E}">
        <p14:creationId xmlns:p14="http://schemas.microsoft.com/office/powerpoint/2010/main" val="3156725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effectLst>
                  <a:outerShdw blurRad="38100" dist="38100" dir="2700000" algn="tl">
                    <a:srgbClr val="000000">
                      <a:alpha val="43137"/>
                    </a:srgbClr>
                  </a:outerShdw>
                </a:effectLst>
              </a:rPr>
              <a:t>أسباب نجاح شركة أمازون</a:t>
            </a:r>
            <a:endParaRPr lang="ar-SY"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457200" y="1498600"/>
            <a:ext cx="8229600" cy="5181600"/>
          </a:xfrm>
        </p:spPr>
        <p:txBody>
          <a:bodyPr>
            <a:normAutofit/>
          </a:bodyPr>
          <a:lstStyle/>
          <a:p>
            <a:pPr algn="r"/>
            <a:r>
              <a:rPr lang="ar-SY" sz="2000" dirty="0">
                <a:effectLst>
                  <a:outerShdw blurRad="38100" dist="38100" dir="2700000" algn="tl">
                    <a:srgbClr val="000000">
                      <a:alpha val="43137"/>
                    </a:srgbClr>
                  </a:outerShdw>
                </a:effectLst>
              </a:rPr>
              <a:t>1_العملاء أولاً: </a:t>
            </a:r>
            <a:r>
              <a:rPr lang="ar-SY" sz="1800" dirty="0"/>
              <a:t>تعطي أمازون عملاءها الأولوية دائمًا، وتركز على حصول العملاء على أفضل تجربة أدى ذلك إلى تركيز موظفي الشركة على إرضاء العملاء مما حقق ازدهارًا كبيرًا </a:t>
            </a:r>
            <a:r>
              <a:rPr lang="ar-SY" sz="1800" dirty="0" smtClean="0"/>
              <a:t>للشركة أكثر </a:t>
            </a:r>
            <a:r>
              <a:rPr lang="ar-SY" sz="1800" dirty="0"/>
              <a:t>من التركيز </a:t>
            </a:r>
            <a:r>
              <a:rPr lang="tr-TR" sz="1800" dirty="0" smtClean="0"/>
              <a:t> </a:t>
            </a:r>
            <a:r>
              <a:rPr lang="ar-SY" sz="1800" dirty="0" smtClean="0"/>
              <a:t>على </a:t>
            </a:r>
            <a:r>
              <a:rPr lang="ar-SY" sz="1800" dirty="0"/>
              <a:t>تحقيق </a:t>
            </a:r>
            <a:r>
              <a:rPr lang="ar-SY" sz="1800" dirty="0" smtClean="0"/>
              <a:t>أرباح</a:t>
            </a:r>
          </a:p>
          <a:p>
            <a:pPr marL="0" indent="0" algn="r">
              <a:buNone/>
            </a:pPr>
            <a:endParaRPr lang="ar-SY" sz="1800" dirty="0" smtClean="0"/>
          </a:p>
          <a:p>
            <a:pPr marL="0" indent="0" algn="r">
              <a:buNone/>
            </a:pPr>
            <a:r>
              <a:rPr lang="ar-SY" sz="2000" dirty="0">
                <a:effectLst>
                  <a:outerShdw blurRad="38100" dist="38100" dir="2700000" algn="tl">
                    <a:srgbClr val="000000">
                      <a:alpha val="43137"/>
                    </a:srgbClr>
                  </a:outerShdw>
                </a:effectLst>
              </a:rPr>
              <a:t>2</a:t>
            </a:r>
            <a:r>
              <a:rPr lang="ar-SY" sz="2000" dirty="0" smtClean="0">
                <a:effectLst>
                  <a:outerShdw blurRad="38100" dist="38100" dir="2700000" algn="tl">
                    <a:srgbClr val="000000">
                      <a:alpha val="43137"/>
                    </a:srgbClr>
                  </a:outerShdw>
                </a:effectLst>
              </a:rPr>
              <a:t>_البحث عن أفضل المواهب: </a:t>
            </a:r>
            <a:r>
              <a:rPr lang="ar-SY" sz="1800" dirty="0" smtClean="0"/>
              <a:t>لدى أمازون مجموعة من أفضل الكوادر البشرية</a:t>
            </a:r>
          </a:p>
          <a:p>
            <a:pPr marL="0" indent="0" algn="r">
              <a:buNone/>
            </a:pPr>
            <a:endParaRPr lang="ar-SY" sz="1800" dirty="0" smtClean="0"/>
          </a:p>
          <a:p>
            <a:pPr marL="0" indent="0" algn="r">
              <a:buNone/>
            </a:pPr>
            <a:r>
              <a:rPr lang="ar-SY" sz="2000" dirty="0">
                <a:effectLst>
                  <a:outerShdw blurRad="38100" dist="38100" dir="2700000" algn="tl">
                    <a:srgbClr val="000000">
                      <a:alpha val="43137"/>
                    </a:srgbClr>
                  </a:outerShdw>
                </a:effectLst>
              </a:rPr>
              <a:t>3</a:t>
            </a:r>
            <a:r>
              <a:rPr lang="ar-SY" sz="2000" dirty="0" smtClean="0">
                <a:effectLst>
                  <a:outerShdw blurRad="38100" dist="38100" dir="2700000" algn="tl">
                    <a:srgbClr val="000000">
                      <a:alpha val="43137"/>
                    </a:srgbClr>
                  </a:outerShdw>
                </a:effectLst>
              </a:rPr>
              <a:t>_تبني </a:t>
            </a:r>
            <a:r>
              <a:rPr lang="ar-SY" sz="2000" dirty="0">
                <a:effectLst>
                  <a:outerShdw blurRad="38100" dist="38100" dir="2700000" algn="tl">
                    <a:srgbClr val="000000">
                      <a:alpha val="43137"/>
                    </a:srgbClr>
                  </a:outerShdw>
                </a:effectLst>
              </a:rPr>
              <a:t>أحدث </a:t>
            </a:r>
            <a:r>
              <a:rPr lang="ar-SY" sz="2000" dirty="0" smtClean="0">
                <a:effectLst>
                  <a:outerShdw blurRad="38100" dist="38100" dir="2700000" algn="tl">
                    <a:srgbClr val="000000">
                      <a:alpha val="43137"/>
                    </a:srgbClr>
                  </a:outerShdw>
                </a:effectLst>
              </a:rPr>
              <a:t>الاتجاهات : </a:t>
            </a:r>
            <a:r>
              <a:rPr lang="ar-SY" sz="1800" dirty="0" smtClean="0"/>
              <a:t>تحرص </a:t>
            </a:r>
            <a:r>
              <a:rPr lang="ar-SY" sz="1800" dirty="0"/>
              <a:t>أمازون على الاطلاع على أحدث التكنولوجيات وتبنيها.- من بين تلك التكنولوجيات الطائرات دون طيار التي تعمل على استخدامها في توصيل السلع للعملاء، ويتيح ذلك لها مجموعة </a:t>
            </a:r>
            <a:r>
              <a:rPr lang="tr-TR" sz="1800" dirty="0" smtClean="0"/>
              <a:t>     </a:t>
            </a:r>
          </a:p>
          <a:p>
            <a:pPr marL="0" indent="0" algn="r">
              <a:buNone/>
            </a:pPr>
            <a:r>
              <a:rPr lang="ar-SY" sz="1800" dirty="0" smtClean="0"/>
              <a:t>كبيرة من الفرص </a:t>
            </a:r>
          </a:p>
          <a:p>
            <a:pPr marL="0" indent="0" algn="r">
              <a:buNone/>
            </a:pPr>
            <a:endParaRPr lang="ar-SY" sz="1800" dirty="0"/>
          </a:p>
          <a:p>
            <a:pPr marL="0" indent="0" algn="r">
              <a:buNone/>
            </a:pPr>
            <a:r>
              <a:rPr lang="ar-SY" sz="2000" dirty="0">
                <a:effectLst>
                  <a:outerShdw blurRad="38100" dist="38100" dir="2700000" algn="tl">
                    <a:srgbClr val="000000">
                      <a:alpha val="43137"/>
                    </a:srgbClr>
                  </a:outerShdw>
                </a:effectLst>
              </a:rPr>
              <a:t>4_منح الموظفين أدوارًا </a:t>
            </a:r>
            <a:r>
              <a:rPr lang="ar-SY" sz="2000" dirty="0" smtClean="0">
                <a:effectLst>
                  <a:outerShdw blurRad="38100" dist="38100" dir="2700000" algn="tl">
                    <a:srgbClr val="000000">
                      <a:alpha val="43137"/>
                    </a:srgbClr>
                  </a:outerShdw>
                </a:effectLst>
              </a:rPr>
              <a:t>جديدة :</a:t>
            </a:r>
            <a:r>
              <a:rPr lang="ar-SY" sz="2000" dirty="0">
                <a:effectLst>
                  <a:outerShdw blurRad="38100" dist="38100" dir="2700000" algn="tl">
                    <a:srgbClr val="000000">
                      <a:alpha val="43137"/>
                    </a:srgbClr>
                  </a:outerShdw>
                </a:effectLst>
              </a:rPr>
              <a:t> </a:t>
            </a:r>
            <a:r>
              <a:rPr lang="ar-SY" sz="1800" dirty="0"/>
              <a:t>تعطي الشركة لموظفيها فرصًا وأدوارًا جديدة عندما يكونون مستعدين لذلك، مما يحفز جميع الموظفين على العمل </a:t>
            </a:r>
            <a:r>
              <a:rPr lang="ar-SY" sz="1800" dirty="0" smtClean="0"/>
              <a:t>الجاد</a:t>
            </a:r>
          </a:p>
        </p:txBody>
      </p:sp>
    </p:spTree>
    <p:extLst>
      <p:ext uri="{BB962C8B-B14F-4D97-AF65-F5344CB8AC3E}">
        <p14:creationId xmlns:p14="http://schemas.microsoft.com/office/powerpoint/2010/main" val="281358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AA2D3-B589-4E23-BCDE-F3F91C560669}"/>
              </a:ext>
            </a:extLst>
          </p:cNvPr>
          <p:cNvSpPr>
            <a:spLocks noGrp="1"/>
          </p:cNvSpPr>
          <p:nvPr>
            <p:ph type="title"/>
          </p:nvPr>
        </p:nvSpPr>
        <p:spPr>
          <a:xfrm>
            <a:off x="228600" y="88900"/>
            <a:ext cx="8763000" cy="1143000"/>
          </a:xfrm>
        </p:spPr>
        <p:txBody>
          <a:bodyPr>
            <a:normAutofit/>
          </a:bodyPr>
          <a:lstStyle/>
          <a:p>
            <a:r>
              <a:rPr lang="ar-SY" sz="2800" dirty="0" smtClean="0">
                <a:effectLst>
                  <a:outerShdw blurRad="38100" dist="38100" dir="2700000" algn="tl">
                    <a:srgbClr val="000000">
                      <a:alpha val="43137"/>
                    </a:srgbClr>
                  </a:outerShdw>
                </a:effectLst>
              </a:rPr>
              <a:t>الفرص التي تقدمها شركة أمازون</a:t>
            </a:r>
            <a:endParaRPr lang="en-US" sz="28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1D9F2CF5-B70D-4F36-8466-CFD25B9A6013}"/>
              </a:ext>
            </a:extLst>
          </p:cNvPr>
          <p:cNvSpPr>
            <a:spLocks noGrp="1"/>
          </p:cNvSpPr>
          <p:nvPr>
            <p:ph idx="1"/>
          </p:nvPr>
        </p:nvSpPr>
        <p:spPr>
          <a:xfrm>
            <a:off x="763772" y="1340017"/>
            <a:ext cx="8229600" cy="5310981"/>
          </a:xfrm>
        </p:spPr>
        <p:txBody>
          <a:bodyPr>
            <a:noAutofit/>
          </a:bodyPr>
          <a:lstStyle/>
          <a:p>
            <a:pPr algn="r"/>
            <a:r>
              <a:rPr lang="ar-SA" sz="1800" dirty="0" smtClean="0"/>
              <a:t>.</a:t>
            </a:r>
            <a:endParaRPr lang="ar-SA" sz="1800" dirty="0"/>
          </a:p>
          <a:p>
            <a:pPr marL="0" indent="0" algn="r">
              <a:buNone/>
            </a:pPr>
            <a:r>
              <a:rPr lang="en-US" sz="1800" dirty="0" smtClean="0"/>
              <a:t> </a:t>
            </a:r>
            <a:r>
              <a:rPr lang="ar-SY" sz="2000" dirty="0" smtClean="0">
                <a:effectLst>
                  <a:outerShdw blurRad="38100" dist="38100" dir="2700000" algn="tl">
                    <a:srgbClr val="000000">
                      <a:alpha val="43137"/>
                    </a:srgbClr>
                  </a:outerShdw>
                </a:effectLst>
              </a:rPr>
              <a:t>1_</a:t>
            </a:r>
            <a:r>
              <a:rPr lang="ar-SA" sz="2000" dirty="0" smtClean="0">
                <a:effectLst>
                  <a:outerShdw blurRad="38100" dist="38100" dir="2700000" algn="tl">
                    <a:srgbClr val="000000">
                      <a:alpha val="43137"/>
                    </a:srgbClr>
                  </a:outerShdw>
                </a:effectLst>
              </a:rPr>
              <a:t>التسويق </a:t>
            </a:r>
            <a:r>
              <a:rPr lang="ar-SA" sz="2000" dirty="0">
                <a:effectLst>
                  <a:outerShdw blurRad="38100" dist="38100" dir="2700000" algn="tl">
                    <a:srgbClr val="000000">
                      <a:alpha val="43137"/>
                    </a:srgbClr>
                  </a:outerShdw>
                </a:effectLst>
              </a:rPr>
              <a:t>بالعمولة : </a:t>
            </a:r>
            <a:r>
              <a:rPr lang="ar-SA" sz="1800" dirty="0"/>
              <a:t>وبيجب أن يكون لك موقع على الإنترنت وفي هذا الموقع تتكلم عن ميزات ممنتج من منتجات أمازن وتضع رابط هذا المنتج في موقعك وأي شخص يشتري المنتج من رابطك سوف يكون لك نسبة </a:t>
            </a:r>
            <a:r>
              <a:rPr lang="ar-SA" sz="1800" dirty="0" smtClean="0"/>
              <a:t>من الأرباح</a:t>
            </a:r>
            <a:endParaRPr lang="tr-TR" sz="1800" dirty="0"/>
          </a:p>
          <a:p>
            <a:pPr algn="r"/>
            <a:endParaRPr lang="tr-TR" sz="1800" dirty="0" smtClean="0"/>
          </a:p>
          <a:p>
            <a:pPr algn="r"/>
            <a:endParaRPr lang="tr-TR" sz="1800" dirty="0"/>
          </a:p>
          <a:p>
            <a:pPr algn="r"/>
            <a:r>
              <a:rPr lang="ar-SY" sz="2000" dirty="0" smtClean="0">
                <a:effectLst>
                  <a:outerShdw blurRad="38100" dist="38100" dir="2700000" algn="tl">
                    <a:srgbClr val="000000">
                      <a:alpha val="43137"/>
                    </a:srgbClr>
                  </a:outerShdw>
                </a:effectLst>
              </a:rPr>
              <a:t>2</a:t>
            </a:r>
            <a:r>
              <a:rPr lang="ar-SA" sz="2000" dirty="0" smtClean="0">
                <a:effectLst>
                  <a:outerShdw blurRad="38100" dist="38100" dir="2700000" algn="tl">
                    <a:srgbClr val="000000">
                      <a:alpha val="43137"/>
                    </a:srgbClr>
                  </a:outerShdw>
                </a:effectLst>
              </a:rPr>
              <a:t>_ </a:t>
            </a:r>
            <a:r>
              <a:rPr lang="ar-SA" sz="2000" dirty="0">
                <a:effectLst>
                  <a:outerShdw blurRad="38100" dist="38100" dir="2700000" algn="tl">
                    <a:srgbClr val="000000">
                      <a:alpha val="43137"/>
                    </a:srgbClr>
                  </a:outerShdw>
                </a:effectLst>
              </a:rPr>
              <a:t>البيع عن طريق أمازون :  </a:t>
            </a:r>
            <a:r>
              <a:rPr lang="ar-SA" sz="1800" dirty="0"/>
              <a:t>يجب على الشخص إرسال منتجه لأمازون ويتم وضع المنتج في قسم خاص بالشخص وعلى الشخص فثط التسويق لهذا المنتج </a:t>
            </a:r>
            <a:endParaRPr lang="tr-TR" sz="1800" dirty="0" smtClean="0"/>
          </a:p>
          <a:p>
            <a:pPr algn="r"/>
            <a:endParaRPr lang="tr-TR" sz="1800" dirty="0"/>
          </a:p>
          <a:p>
            <a:pPr algn="r"/>
            <a:endParaRPr lang="tr-TR" sz="1800" dirty="0" smtClean="0"/>
          </a:p>
          <a:p>
            <a:pPr algn="r"/>
            <a:r>
              <a:rPr lang="ar-SA" sz="2000" dirty="0" smtClean="0">
                <a:effectLst>
                  <a:outerShdw blurRad="38100" dist="38100" dir="2700000" algn="tl">
                    <a:srgbClr val="000000">
                      <a:alpha val="43137"/>
                    </a:srgbClr>
                  </a:outerShdw>
                </a:effectLst>
              </a:rPr>
              <a:t>3_تصميم </a:t>
            </a:r>
            <a:r>
              <a:rPr lang="ar-SA" sz="2000" dirty="0">
                <a:effectLst>
                  <a:outerShdw blurRad="38100" dist="38100" dir="2700000" algn="tl">
                    <a:srgbClr val="000000">
                      <a:alpha val="43137"/>
                    </a:srgbClr>
                  </a:outerShdw>
                </a:effectLst>
              </a:rPr>
              <a:t>الشعارات :  </a:t>
            </a:r>
            <a:r>
              <a:rPr lang="ar-SA" sz="1800" dirty="0"/>
              <a:t>مثل تصميم التشيرتات على الشخص رفع تصميمه على أمازون وإختيار أي الألون التي بيعها وعلى كل تشيرت يباع يكون لك نسبة.</a:t>
            </a:r>
            <a:endParaRPr lang="en-US" sz="1800" dirty="0"/>
          </a:p>
        </p:txBody>
      </p:sp>
      <p:pic>
        <p:nvPicPr>
          <p:cNvPr id="4" name="Picture 3">
            <a:extLst>
              <a:ext uri="{FF2B5EF4-FFF2-40B4-BE49-F238E27FC236}">
                <a16:creationId xmlns:a16="http://schemas.microsoft.com/office/drawing/2014/main" xmlns="" id="{E9697977-58F5-4D74-9043-3671AE5D99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53" y="50800"/>
            <a:ext cx="914400" cy="1219200"/>
          </a:xfrm>
          <a:prstGeom prst="rect">
            <a:avLst/>
          </a:prstGeom>
        </p:spPr>
      </p:pic>
    </p:spTree>
    <p:extLst>
      <p:ext uri="{BB962C8B-B14F-4D97-AF65-F5344CB8AC3E}">
        <p14:creationId xmlns:p14="http://schemas.microsoft.com/office/powerpoint/2010/main" val="95385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52400" y="351396"/>
            <a:ext cx="8839200" cy="1754326"/>
          </a:xfrm>
          <a:prstGeom prst="rect">
            <a:avLst/>
          </a:prstGeom>
          <a:noFill/>
        </p:spPr>
        <p:txBody>
          <a:bodyPr wrap="square" rtlCol="0">
            <a:spAutoFit/>
          </a:bodyPr>
          <a:lstStyle/>
          <a:p>
            <a:pPr algn="r" rtl="1"/>
            <a:r>
              <a:rPr lang="ar-SA" dirty="0"/>
              <a:t>وتشير الأرقام المالية الخاصة بالربع المالي الثاني من 2016، إلى أن شركة أمازون تفوقت على توقعات وول ستريت السابقة بقيمة 29.55 مليار لتصل إلى 30.4 مليار دولار من الدخل، وتوزعت هذه الإيرادات على </a:t>
            </a:r>
            <a:r>
              <a:rPr lang="ar-SA" dirty="0">
                <a:hlinkClick r:id="rId2"/>
              </a:rPr>
              <a:t>الأسهم</a:t>
            </a:r>
            <a:r>
              <a:rPr lang="ar-SA" dirty="0"/>
              <a:t> لتبلغ 1.78 دولار للسهم الواحد.</a:t>
            </a:r>
          </a:p>
          <a:p>
            <a:pPr algn="r" rtl="1"/>
            <a:r>
              <a:rPr lang="ar-SA" dirty="0"/>
              <a:t>ومقارنة بعام 2015، ارتفعت أسهم أمازون بنسبة 40% واستطاعت تحقيق أرباح جيدة للربع الخامس على التوالي، بفضل خفض تكاليف توصيل الطلبات للمستهلكين وزيادة العروض، كما حقق قسم التخزين السحابي مبيعات تقدر قيمتها 2.89 مليار دولار، متفوقة على التوقعات السابقة أيضا.</a:t>
            </a:r>
          </a:p>
        </p:txBody>
      </p:sp>
      <p:sp>
        <p:nvSpPr>
          <p:cNvPr id="20" name="Slide Number Placeholder 8"/>
          <p:cNvSpPr>
            <a:spLocks noGrp="1"/>
          </p:cNvSpPr>
          <p:nvPr>
            <p:ph type="sldNum" sz="quarter" idx="12"/>
          </p:nvPr>
        </p:nvSpPr>
        <p:spPr>
          <a:xfrm>
            <a:off x="8408355" y="6356351"/>
            <a:ext cx="314436" cy="365125"/>
          </a:xfrm>
        </p:spPr>
        <p:txBody>
          <a:bodyPr/>
          <a:lstStyle/>
          <a:p>
            <a:pPr algn="ctr"/>
            <a:fld id="{E2ED38B7-1D76-4344-AB8A-9B4CF93C5006}" type="slidenum">
              <a:rPr lang="en-US" sz="1000" smtClean="0">
                <a:solidFill>
                  <a:schemeClr val="bg1"/>
                </a:solidFill>
              </a:rPr>
              <a:pPr algn="ctr"/>
              <a:t>6</a:t>
            </a:fld>
            <a:endParaRPr lang="en-US" sz="1000" dirty="0">
              <a:solidFill>
                <a:schemeClr val="bg1"/>
              </a:solidFill>
            </a:endParaRPr>
          </a:p>
        </p:txBody>
      </p:sp>
      <p:pic>
        <p:nvPicPr>
          <p:cNvPr id="3" name="Picture 2">
            <a:extLst>
              <a:ext uri="{FF2B5EF4-FFF2-40B4-BE49-F238E27FC236}">
                <a16:creationId xmlns:a16="http://schemas.microsoft.com/office/drawing/2014/main" xmlns="" id="{D2AFAFCB-31CA-44DE-9573-B0B629E782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2720181"/>
            <a:ext cx="6096000" cy="4052835"/>
          </a:xfrm>
          <a:prstGeom prst="rect">
            <a:avLst/>
          </a:prstGeom>
        </p:spPr>
      </p:pic>
      <p:pic>
        <p:nvPicPr>
          <p:cNvPr id="21" name="Picture 20">
            <a:extLst>
              <a:ext uri="{FF2B5EF4-FFF2-40B4-BE49-F238E27FC236}">
                <a16:creationId xmlns:a16="http://schemas.microsoft.com/office/drawing/2014/main" xmlns="" id="{6A6C5627-572B-4D09-A4FC-652C04220C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16015" y="5638800"/>
            <a:ext cx="914400" cy="1219200"/>
          </a:xfrm>
          <a:prstGeom prst="rect">
            <a:avLst/>
          </a:prstGeom>
        </p:spPr>
      </p:pic>
    </p:spTree>
    <p:extLst>
      <p:ext uri="{BB962C8B-B14F-4D97-AF65-F5344CB8AC3E}">
        <p14:creationId xmlns:p14="http://schemas.microsoft.com/office/powerpoint/2010/main" val="806364088"/>
      </p:ext>
    </p:extLst>
  </p:cSld>
  <p:clrMapOvr>
    <a:masterClrMapping/>
  </p:clrMapOvr>
  <mc:AlternateContent xmlns:mc="http://schemas.openxmlformats.org/markup-compatibility/2006" xmlns:p14="http://schemas.microsoft.com/office/powerpoint/2010/main">
    <mc:Choice Requires="p14">
      <p:transition spd="slow" advTm="3000">
        <p14:flash/>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371935-40C3-4EF4-BA8A-465D578A2F6C}"/>
              </a:ext>
            </a:extLst>
          </p:cNvPr>
          <p:cNvSpPr>
            <a:spLocks noGrp="1"/>
          </p:cNvSpPr>
          <p:nvPr>
            <p:ph type="title"/>
          </p:nvPr>
        </p:nvSpPr>
        <p:spPr/>
        <p:txBody>
          <a:bodyPr>
            <a:normAutofit fontScale="90000"/>
          </a:bodyPr>
          <a:lstStyle/>
          <a:p>
            <a:r>
              <a:rPr lang="ar-SA" dirty="0"/>
              <a:t>تحليل سهم امازون: التحليل الأساسي</a:t>
            </a:r>
            <a:br>
              <a:rPr lang="ar-SA" dirty="0"/>
            </a:br>
            <a:endParaRPr lang="en-US" dirty="0"/>
          </a:p>
        </p:txBody>
      </p:sp>
      <p:pic>
        <p:nvPicPr>
          <p:cNvPr id="5" name="Picture 4">
            <a:extLst>
              <a:ext uri="{FF2B5EF4-FFF2-40B4-BE49-F238E27FC236}">
                <a16:creationId xmlns:a16="http://schemas.microsoft.com/office/drawing/2014/main" xmlns="" id="{A2ACC8A5-7AEF-49A0-8A55-078B161DB7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417637"/>
            <a:ext cx="6858000" cy="5156200"/>
          </a:xfrm>
          <a:prstGeom prst="rect">
            <a:avLst/>
          </a:prstGeom>
        </p:spPr>
      </p:pic>
      <p:pic>
        <p:nvPicPr>
          <p:cNvPr id="6" name="Picture 5">
            <a:extLst>
              <a:ext uri="{FF2B5EF4-FFF2-40B4-BE49-F238E27FC236}">
                <a16:creationId xmlns:a16="http://schemas.microsoft.com/office/drawing/2014/main" xmlns="" id="{1D4DFB08-93B0-4A3E-8551-A68621CE9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3400" y="73819"/>
            <a:ext cx="914400" cy="1219200"/>
          </a:xfrm>
          <a:prstGeom prst="rect">
            <a:avLst/>
          </a:prstGeom>
        </p:spPr>
      </p:pic>
    </p:spTree>
    <p:extLst>
      <p:ext uri="{BB962C8B-B14F-4D97-AF65-F5344CB8AC3E}">
        <p14:creationId xmlns:p14="http://schemas.microsoft.com/office/powerpoint/2010/main" val="1825140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070264" y="647066"/>
            <a:ext cx="7003472" cy="5563869"/>
          </a:xfrm>
          <a:prstGeom prst="rect">
            <a:avLst/>
          </a:prstGeom>
          <a:solidFill>
            <a:srgbClr val="44546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86000" y="1905000"/>
            <a:ext cx="4572000" cy="3454400"/>
          </a:xfrm>
          <a:prstGeom prst="rect">
            <a:avLst/>
          </a:prstGeom>
          <a:solidFill>
            <a:srgbClr val="44546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2438398" y="2665363"/>
            <a:ext cx="4267202" cy="733224"/>
            <a:chOff x="2438398" y="1999022"/>
            <a:chExt cx="4267202" cy="549918"/>
          </a:xfrm>
        </p:grpSpPr>
        <p:sp>
          <p:nvSpPr>
            <p:cNvPr id="7" name="Rectangle 6"/>
            <p:cNvSpPr/>
            <p:nvPr/>
          </p:nvSpPr>
          <p:spPr>
            <a:xfrm>
              <a:off x="3590085" y="1999022"/>
              <a:ext cx="1963829" cy="315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28800" algn="ctr"/>
              <a:r>
                <a:rPr lang="en-US" sz="2800" dirty="0">
                  <a:solidFill>
                    <a:schemeClr val="bg1"/>
                  </a:solidFill>
                  <a:latin typeface="Source Sans Pro" pitchFamily="34" charset="0"/>
                  <a:ea typeface="Open Sans" pitchFamily="34" charset="0"/>
                  <a:cs typeface="Open Sans" pitchFamily="34" charset="0"/>
                </a:rPr>
                <a:t>Thank You</a:t>
              </a:r>
            </a:p>
          </p:txBody>
        </p:sp>
        <p:sp>
          <p:nvSpPr>
            <p:cNvPr id="18" name="TextBox 17"/>
            <p:cNvSpPr txBox="1"/>
            <p:nvPr/>
          </p:nvSpPr>
          <p:spPr>
            <a:xfrm>
              <a:off x="2438398" y="2374662"/>
              <a:ext cx="4267202" cy="174278"/>
            </a:xfrm>
            <a:prstGeom prst="rect">
              <a:avLst/>
            </a:prstGeom>
            <a:noFill/>
          </p:spPr>
          <p:txBody>
            <a:bodyPr wrap="square" rtlCol="0">
              <a:spAutoFit/>
            </a:bodyPr>
            <a:lstStyle/>
            <a:p>
              <a:pPr algn="ctr">
                <a:lnSpc>
                  <a:spcPct val="130000"/>
                </a:lnSpc>
              </a:pPr>
              <a:endParaRPr lang="en-US" sz="700" dirty="0">
                <a:solidFill>
                  <a:schemeClr val="bg1"/>
                </a:solidFill>
                <a:latin typeface="Source Sans Pro" pitchFamily="34" charset="0"/>
                <a:cs typeface="Raleway Light"/>
              </a:endParaRPr>
            </a:p>
          </p:txBody>
        </p:sp>
      </p:grpSp>
      <p:grpSp>
        <p:nvGrpSpPr>
          <p:cNvPr id="3" name="Group 2"/>
          <p:cNvGrpSpPr/>
          <p:nvPr/>
        </p:nvGrpSpPr>
        <p:grpSpPr>
          <a:xfrm>
            <a:off x="2752699" y="4120807"/>
            <a:ext cx="422070" cy="562760"/>
            <a:chOff x="2839290" y="3090605"/>
            <a:chExt cx="422070" cy="422070"/>
          </a:xfrm>
        </p:grpSpPr>
        <p:sp>
          <p:nvSpPr>
            <p:cNvPr id="8" name="Freeform 6"/>
            <p:cNvSpPr>
              <a:spLocks/>
            </p:cNvSpPr>
            <p:nvPr/>
          </p:nvSpPr>
          <p:spPr bwMode="auto">
            <a:xfrm>
              <a:off x="2989206" y="3187341"/>
              <a:ext cx="122238" cy="239713"/>
            </a:xfrm>
            <a:custGeom>
              <a:avLst/>
              <a:gdLst/>
              <a:ahLst/>
              <a:cxnLst>
                <a:cxn ang="0">
                  <a:pos x="156" y="50"/>
                </a:cxn>
                <a:cxn ang="0">
                  <a:pos x="128" y="50"/>
                </a:cxn>
                <a:cxn ang="0">
                  <a:pos x="128" y="50"/>
                </a:cxn>
                <a:cxn ang="0">
                  <a:pos x="121" y="50"/>
                </a:cxn>
                <a:cxn ang="0">
                  <a:pos x="115" y="51"/>
                </a:cxn>
                <a:cxn ang="0">
                  <a:pos x="110" y="53"/>
                </a:cxn>
                <a:cxn ang="0">
                  <a:pos x="106" y="57"/>
                </a:cxn>
                <a:cxn ang="0">
                  <a:pos x="104" y="61"/>
                </a:cxn>
                <a:cxn ang="0">
                  <a:pos x="102" y="64"/>
                </a:cxn>
                <a:cxn ang="0">
                  <a:pos x="100" y="76"/>
                </a:cxn>
                <a:cxn ang="0">
                  <a:pos x="100" y="111"/>
                </a:cxn>
                <a:cxn ang="0">
                  <a:pos x="154" y="111"/>
                </a:cxn>
                <a:cxn ang="0">
                  <a:pos x="154" y="163"/>
                </a:cxn>
                <a:cxn ang="0">
                  <a:pos x="100" y="163"/>
                </a:cxn>
                <a:cxn ang="0">
                  <a:pos x="100" y="301"/>
                </a:cxn>
                <a:cxn ang="0">
                  <a:pos x="47" y="301"/>
                </a:cxn>
                <a:cxn ang="0">
                  <a:pos x="47" y="163"/>
                </a:cxn>
                <a:cxn ang="0">
                  <a:pos x="0" y="163"/>
                </a:cxn>
                <a:cxn ang="0">
                  <a:pos x="0" y="111"/>
                </a:cxn>
                <a:cxn ang="0">
                  <a:pos x="47" y="111"/>
                </a:cxn>
                <a:cxn ang="0">
                  <a:pos x="47" y="70"/>
                </a:cxn>
                <a:cxn ang="0">
                  <a:pos x="47" y="70"/>
                </a:cxn>
                <a:cxn ang="0">
                  <a:pos x="47" y="53"/>
                </a:cxn>
                <a:cxn ang="0">
                  <a:pos x="50" y="40"/>
                </a:cxn>
                <a:cxn ang="0">
                  <a:pos x="58" y="27"/>
                </a:cxn>
                <a:cxn ang="0">
                  <a:pos x="65" y="18"/>
                </a:cxn>
                <a:cxn ang="0">
                  <a:pos x="74" y="11"/>
                </a:cxn>
                <a:cxn ang="0">
                  <a:pos x="87" y="3"/>
                </a:cxn>
                <a:cxn ang="0">
                  <a:pos x="100" y="1"/>
                </a:cxn>
                <a:cxn ang="0">
                  <a:pos x="115" y="0"/>
                </a:cxn>
                <a:cxn ang="0">
                  <a:pos x="156" y="0"/>
                </a:cxn>
                <a:cxn ang="0">
                  <a:pos x="156" y="50"/>
                </a:cxn>
              </a:cxnLst>
              <a:rect l="0" t="0" r="r" b="b"/>
              <a:pathLst>
                <a:path w="156" h="301">
                  <a:moveTo>
                    <a:pt x="156" y="50"/>
                  </a:moveTo>
                  <a:lnTo>
                    <a:pt x="128" y="50"/>
                  </a:lnTo>
                  <a:lnTo>
                    <a:pt x="128" y="50"/>
                  </a:lnTo>
                  <a:lnTo>
                    <a:pt x="121" y="50"/>
                  </a:lnTo>
                  <a:lnTo>
                    <a:pt x="115" y="51"/>
                  </a:lnTo>
                  <a:lnTo>
                    <a:pt x="110" y="53"/>
                  </a:lnTo>
                  <a:lnTo>
                    <a:pt x="106" y="57"/>
                  </a:lnTo>
                  <a:lnTo>
                    <a:pt x="104" y="61"/>
                  </a:lnTo>
                  <a:lnTo>
                    <a:pt x="102" y="64"/>
                  </a:lnTo>
                  <a:lnTo>
                    <a:pt x="100" y="76"/>
                  </a:lnTo>
                  <a:lnTo>
                    <a:pt x="100" y="111"/>
                  </a:lnTo>
                  <a:lnTo>
                    <a:pt x="154" y="111"/>
                  </a:lnTo>
                  <a:lnTo>
                    <a:pt x="154" y="163"/>
                  </a:lnTo>
                  <a:lnTo>
                    <a:pt x="100" y="163"/>
                  </a:lnTo>
                  <a:lnTo>
                    <a:pt x="100" y="301"/>
                  </a:lnTo>
                  <a:lnTo>
                    <a:pt x="47" y="301"/>
                  </a:lnTo>
                  <a:lnTo>
                    <a:pt x="47" y="163"/>
                  </a:lnTo>
                  <a:lnTo>
                    <a:pt x="0" y="163"/>
                  </a:lnTo>
                  <a:lnTo>
                    <a:pt x="0" y="111"/>
                  </a:lnTo>
                  <a:lnTo>
                    <a:pt x="47" y="111"/>
                  </a:lnTo>
                  <a:lnTo>
                    <a:pt x="47" y="70"/>
                  </a:lnTo>
                  <a:lnTo>
                    <a:pt x="47" y="70"/>
                  </a:lnTo>
                  <a:lnTo>
                    <a:pt x="47" y="53"/>
                  </a:lnTo>
                  <a:lnTo>
                    <a:pt x="50" y="40"/>
                  </a:lnTo>
                  <a:lnTo>
                    <a:pt x="58" y="27"/>
                  </a:lnTo>
                  <a:lnTo>
                    <a:pt x="65" y="18"/>
                  </a:lnTo>
                  <a:lnTo>
                    <a:pt x="74" y="11"/>
                  </a:lnTo>
                  <a:lnTo>
                    <a:pt x="87" y="3"/>
                  </a:lnTo>
                  <a:lnTo>
                    <a:pt x="100" y="1"/>
                  </a:lnTo>
                  <a:lnTo>
                    <a:pt x="115" y="0"/>
                  </a:lnTo>
                  <a:lnTo>
                    <a:pt x="156" y="0"/>
                  </a:lnTo>
                  <a:lnTo>
                    <a:pt x="156" y="5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Oval 21"/>
            <p:cNvSpPr/>
            <p:nvPr/>
          </p:nvSpPr>
          <p:spPr>
            <a:xfrm>
              <a:off x="2839290" y="3090605"/>
              <a:ext cx="422070" cy="422070"/>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571107" y="4120807"/>
            <a:ext cx="422070" cy="562760"/>
            <a:chOff x="3548856" y="3090605"/>
            <a:chExt cx="422070" cy="422070"/>
          </a:xfrm>
        </p:grpSpPr>
        <p:sp>
          <p:nvSpPr>
            <p:cNvPr id="9" name="Freeform 7"/>
            <p:cNvSpPr>
              <a:spLocks/>
            </p:cNvSpPr>
            <p:nvPr/>
          </p:nvSpPr>
          <p:spPr bwMode="auto">
            <a:xfrm>
              <a:off x="3642416" y="3212741"/>
              <a:ext cx="234950" cy="193675"/>
            </a:xfrm>
            <a:custGeom>
              <a:avLst/>
              <a:gdLst/>
              <a:ahLst/>
              <a:cxnLst>
                <a:cxn ang="0">
                  <a:pos x="295" y="30"/>
                </a:cxn>
                <a:cxn ang="0">
                  <a:pos x="267" y="37"/>
                </a:cxn>
                <a:cxn ang="0">
                  <a:pos x="280" y="24"/>
                </a:cxn>
                <a:cxn ang="0">
                  <a:pos x="289" y="7"/>
                </a:cxn>
                <a:cxn ang="0">
                  <a:pos x="287" y="6"/>
                </a:cxn>
                <a:cxn ang="0">
                  <a:pos x="250" y="20"/>
                </a:cxn>
                <a:cxn ang="0">
                  <a:pos x="230" y="6"/>
                </a:cxn>
                <a:cxn ang="0">
                  <a:pos x="206" y="0"/>
                </a:cxn>
                <a:cxn ang="0">
                  <a:pos x="171" y="11"/>
                </a:cxn>
                <a:cxn ang="0">
                  <a:pos x="149" y="39"/>
                </a:cxn>
                <a:cxn ang="0">
                  <a:pos x="143" y="63"/>
                </a:cxn>
                <a:cxn ang="0">
                  <a:pos x="126" y="72"/>
                </a:cxn>
                <a:cxn ang="0">
                  <a:pos x="78" y="55"/>
                </a:cxn>
                <a:cxn ang="0">
                  <a:pos x="36" y="26"/>
                </a:cxn>
                <a:cxn ang="0">
                  <a:pos x="23" y="11"/>
                </a:cxn>
                <a:cxn ang="0">
                  <a:pos x="21" y="13"/>
                </a:cxn>
                <a:cxn ang="0">
                  <a:pos x="13" y="43"/>
                </a:cxn>
                <a:cxn ang="0">
                  <a:pos x="26" y="81"/>
                </a:cxn>
                <a:cxn ang="0">
                  <a:pos x="24" y="89"/>
                </a:cxn>
                <a:cxn ang="0">
                  <a:pos x="13" y="85"/>
                </a:cxn>
                <a:cxn ang="0">
                  <a:pos x="12" y="87"/>
                </a:cxn>
                <a:cxn ang="0">
                  <a:pos x="15" y="107"/>
                </a:cxn>
                <a:cxn ang="0">
                  <a:pos x="30" y="131"/>
                </a:cxn>
                <a:cxn ang="0">
                  <a:pos x="56" y="146"/>
                </a:cxn>
                <a:cxn ang="0">
                  <a:pos x="36" y="146"/>
                </a:cxn>
                <a:cxn ang="0">
                  <a:pos x="34" y="146"/>
                </a:cxn>
                <a:cxn ang="0">
                  <a:pos x="37" y="155"/>
                </a:cxn>
                <a:cxn ang="0">
                  <a:pos x="54" y="178"/>
                </a:cxn>
                <a:cxn ang="0">
                  <a:pos x="78" y="189"/>
                </a:cxn>
                <a:cxn ang="0">
                  <a:pos x="71" y="200"/>
                </a:cxn>
                <a:cxn ang="0">
                  <a:pos x="15" y="213"/>
                </a:cxn>
                <a:cxn ang="0">
                  <a:pos x="2" y="213"/>
                </a:cxn>
                <a:cxn ang="0">
                  <a:pos x="0" y="215"/>
                </a:cxn>
                <a:cxn ang="0">
                  <a:pos x="45" y="235"/>
                </a:cxn>
                <a:cxn ang="0">
                  <a:pos x="95" y="242"/>
                </a:cxn>
                <a:cxn ang="0">
                  <a:pos x="150" y="233"/>
                </a:cxn>
                <a:cxn ang="0">
                  <a:pos x="197" y="211"/>
                </a:cxn>
                <a:cxn ang="0">
                  <a:pos x="232" y="176"/>
                </a:cxn>
                <a:cxn ang="0">
                  <a:pos x="256" y="133"/>
                </a:cxn>
                <a:cxn ang="0">
                  <a:pos x="267" y="85"/>
                </a:cxn>
                <a:cxn ang="0">
                  <a:pos x="267" y="63"/>
                </a:cxn>
                <a:cxn ang="0">
                  <a:pos x="297" y="31"/>
                </a:cxn>
                <a:cxn ang="0">
                  <a:pos x="297" y="30"/>
                </a:cxn>
              </a:cxnLst>
              <a:rect l="0" t="0" r="r" b="b"/>
              <a:pathLst>
                <a:path w="297" h="242">
                  <a:moveTo>
                    <a:pt x="297" y="30"/>
                  </a:moveTo>
                  <a:lnTo>
                    <a:pt x="297" y="30"/>
                  </a:lnTo>
                  <a:lnTo>
                    <a:pt x="295" y="30"/>
                  </a:lnTo>
                  <a:lnTo>
                    <a:pt x="295" y="30"/>
                  </a:lnTo>
                  <a:lnTo>
                    <a:pt x="282" y="33"/>
                  </a:lnTo>
                  <a:lnTo>
                    <a:pt x="267" y="37"/>
                  </a:lnTo>
                  <a:lnTo>
                    <a:pt x="267" y="37"/>
                  </a:lnTo>
                  <a:lnTo>
                    <a:pt x="274" y="31"/>
                  </a:lnTo>
                  <a:lnTo>
                    <a:pt x="280" y="24"/>
                  </a:lnTo>
                  <a:lnTo>
                    <a:pt x="286" y="17"/>
                  </a:lnTo>
                  <a:lnTo>
                    <a:pt x="289" y="7"/>
                  </a:lnTo>
                  <a:lnTo>
                    <a:pt x="289" y="7"/>
                  </a:lnTo>
                  <a:lnTo>
                    <a:pt x="289" y="6"/>
                  </a:lnTo>
                  <a:lnTo>
                    <a:pt x="289" y="6"/>
                  </a:lnTo>
                  <a:lnTo>
                    <a:pt x="287" y="6"/>
                  </a:lnTo>
                  <a:lnTo>
                    <a:pt x="287" y="6"/>
                  </a:lnTo>
                  <a:lnTo>
                    <a:pt x="269" y="15"/>
                  </a:lnTo>
                  <a:lnTo>
                    <a:pt x="250" y="20"/>
                  </a:lnTo>
                  <a:lnTo>
                    <a:pt x="250" y="20"/>
                  </a:lnTo>
                  <a:lnTo>
                    <a:pt x="241" y="11"/>
                  </a:lnTo>
                  <a:lnTo>
                    <a:pt x="230" y="6"/>
                  </a:lnTo>
                  <a:lnTo>
                    <a:pt x="217" y="2"/>
                  </a:lnTo>
                  <a:lnTo>
                    <a:pt x="206" y="0"/>
                  </a:lnTo>
                  <a:lnTo>
                    <a:pt x="206" y="0"/>
                  </a:lnTo>
                  <a:lnTo>
                    <a:pt x="193" y="2"/>
                  </a:lnTo>
                  <a:lnTo>
                    <a:pt x="182" y="6"/>
                  </a:lnTo>
                  <a:lnTo>
                    <a:pt x="171" y="11"/>
                  </a:lnTo>
                  <a:lnTo>
                    <a:pt x="161" y="18"/>
                  </a:lnTo>
                  <a:lnTo>
                    <a:pt x="154" y="28"/>
                  </a:lnTo>
                  <a:lnTo>
                    <a:pt x="149" y="39"/>
                  </a:lnTo>
                  <a:lnTo>
                    <a:pt x="145" y="50"/>
                  </a:lnTo>
                  <a:lnTo>
                    <a:pt x="143" y="63"/>
                  </a:lnTo>
                  <a:lnTo>
                    <a:pt x="143" y="63"/>
                  </a:lnTo>
                  <a:lnTo>
                    <a:pt x="145" y="74"/>
                  </a:lnTo>
                  <a:lnTo>
                    <a:pt x="145" y="74"/>
                  </a:lnTo>
                  <a:lnTo>
                    <a:pt x="126" y="72"/>
                  </a:lnTo>
                  <a:lnTo>
                    <a:pt x="110" y="68"/>
                  </a:lnTo>
                  <a:lnTo>
                    <a:pt x="93" y="63"/>
                  </a:lnTo>
                  <a:lnTo>
                    <a:pt x="78" y="55"/>
                  </a:lnTo>
                  <a:lnTo>
                    <a:pt x="62" y="48"/>
                  </a:lnTo>
                  <a:lnTo>
                    <a:pt x="49" y="37"/>
                  </a:lnTo>
                  <a:lnTo>
                    <a:pt x="36" y="26"/>
                  </a:lnTo>
                  <a:lnTo>
                    <a:pt x="23" y="13"/>
                  </a:lnTo>
                  <a:lnTo>
                    <a:pt x="23" y="13"/>
                  </a:lnTo>
                  <a:lnTo>
                    <a:pt x="23" y="11"/>
                  </a:lnTo>
                  <a:lnTo>
                    <a:pt x="23" y="11"/>
                  </a:lnTo>
                  <a:lnTo>
                    <a:pt x="21" y="13"/>
                  </a:lnTo>
                  <a:lnTo>
                    <a:pt x="21" y="13"/>
                  </a:lnTo>
                  <a:lnTo>
                    <a:pt x="15" y="28"/>
                  </a:lnTo>
                  <a:lnTo>
                    <a:pt x="13" y="43"/>
                  </a:lnTo>
                  <a:lnTo>
                    <a:pt x="13" y="43"/>
                  </a:lnTo>
                  <a:lnTo>
                    <a:pt x="13" y="57"/>
                  </a:lnTo>
                  <a:lnTo>
                    <a:pt x="19" y="70"/>
                  </a:lnTo>
                  <a:lnTo>
                    <a:pt x="26" y="81"/>
                  </a:lnTo>
                  <a:lnTo>
                    <a:pt x="36" y="93"/>
                  </a:lnTo>
                  <a:lnTo>
                    <a:pt x="36" y="93"/>
                  </a:lnTo>
                  <a:lnTo>
                    <a:pt x="24" y="89"/>
                  </a:lnTo>
                  <a:lnTo>
                    <a:pt x="13" y="85"/>
                  </a:lnTo>
                  <a:lnTo>
                    <a:pt x="13" y="85"/>
                  </a:lnTo>
                  <a:lnTo>
                    <a:pt x="13" y="85"/>
                  </a:lnTo>
                  <a:lnTo>
                    <a:pt x="13" y="85"/>
                  </a:lnTo>
                  <a:lnTo>
                    <a:pt x="12" y="87"/>
                  </a:lnTo>
                  <a:lnTo>
                    <a:pt x="12" y="87"/>
                  </a:lnTo>
                  <a:lnTo>
                    <a:pt x="12" y="87"/>
                  </a:lnTo>
                  <a:lnTo>
                    <a:pt x="13" y="96"/>
                  </a:lnTo>
                  <a:lnTo>
                    <a:pt x="15" y="107"/>
                  </a:lnTo>
                  <a:lnTo>
                    <a:pt x="19" y="115"/>
                  </a:lnTo>
                  <a:lnTo>
                    <a:pt x="24" y="124"/>
                  </a:lnTo>
                  <a:lnTo>
                    <a:pt x="30" y="131"/>
                  </a:lnTo>
                  <a:lnTo>
                    <a:pt x="37" y="137"/>
                  </a:lnTo>
                  <a:lnTo>
                    <a:pt x="47" y="143"/>
                  </a:lnTo>
                  <a:lnTo>
                    <a:pt x="56" y="146"/>
                  </a:lnTo>
                  <a:lnTo>
                    <a:pt x="56" y="146"/>
                  </a:lnTo>
                  <a:lnTo>
                    <a:pt x="45" y="146"/>
                  </a:lnTo>
                  <a:lnTo>
                    <a:pt x="36" y="146"/>
                  </a:lnTo>
                  <a:lnTo>
                    <a:pt x="36" y="146"/>
                  </a:lnTo>
                  <a:lnTo>
                    <a:pt x="34" y="146"/>
                  </a:lnTo>
                  <a:lnTo>
                    <a:pt x="34" y="146"/>
                  </a:lnTo>
                  <a:lnTo>
                    <a:pt x="34" y="148"/>
                  </a:lnTo>
                  <a:lnTo>
                    <a:pt x="34" y="148"/>
                  </a:lnTo>
                  <a:lnTo>
                    <a:pt x="37" y="155"/>
                  </a:lnTo>
                  <a:lnTo>
                    <a:pt x="41" y="165"/>
                  </a:lnTo>
                  <a:lnTo>
                    <a:pt x="47" y="170"/>
                  </a:lnTo>
                  <a:lnTo>
                    <a:pt x="54" y="178"/>
                  </a:lnTo>
                  <a:lnTo>
                    <a:pt x="62" y="181"/>
                  </a:lnTo>
                  <a:lnTo>
                    <a:pt x="69" y="187"/>
                  </a:lnTo>
                  <a:lnTo>
                    <a:pt x="78" y="189"/>
                  </a:lnTo>
                  <a:lnTo>
                    <a:pt x="87" y="191"/>
                  </a:lnTo>
                  <a:lnTo>
                    <a:pt x="87" y="191"/>
                  </a:lnTo>
                  <a:lnTo>
                    <a:pt x="71" y="200"/>
                  </a:lnTo>
                  <a:lnTo>
                    <a:pt x="54" y="207"/>
                  </a:lnTo>
                  <a:lnTo>
                    <a:pt x="36" y="211"/>
                  </a:lnTo>
                  <a:lnTo>
                    <a:pt x="15" y="213"/>
                  </a:lnTo>
                  <a:lnTo>
                    <a:pt x="15" y="213"/>
                  </a:lnTo>
                  <a:lnTo>
                    <a:pt x="2" y="213"/>
                  </a:lnTo>
                  <a:lnTo>
                    <a:pt x="2" y="213"/>
                  </a:lnTo>
                  <a:lnTo>
                    <a:pt x="0" y="213"/>
                  </a:lnTo>
                  <a:lnTo>
                    <a:pt x="0" y="213"/>
                  </a:lnTo>
                  <a:lnTo>
                    <a:pt x="0" y="215"/>
                  </a:lnTo>
                  <a:lnTo>
                    <a:pt x="0" y="215"/>
                  </a:lnTo>
                  <a:lnTo>
                    <a:pt x="23" y="228"/>
                  </a:lnTo>
                  <a:lnTo>
                    <a:pt x="45" y="235"/>
                  </a:lnTo>
                  <a:lnTo>
                    <a:pt x="69" y="241"/>
                  </a:lnTo>
                  <a:lnTo>
                    <a:pt x="95" y="242"/>
                  </a:lnTo>
                  <a:lnTo>
                    <a:pt x="95" y="242"/>
                  </a:lnTo>
                  <a:lnTo>
                    <a:pt x="113" y="241"/>
                  </a:lnTo>
                  <a:lnTo>
                    <a:pt x="132" y="239"/>
                  </a:lnTo>
                  <a:lnTo>
                    <a:pt x="150" y="233"/>
                  </a:lnTo>
                  <a:lnTo>
                    <a:pt x="167" y="228"/>
                  </a:lnTo>
                  <a:lnTo>
                    <a:pt x="182" y="220"/>
                  </a:lnTo>
                  <a:lnTo>
                    <a:pt x="197" y="211"/>
                  </a:lnTo>
                  <a:lnTo>
                    <a:pt x="210" y="200"/>
                  </a:lnTo>
                  <a:lnTo>
                    <a:pt x="221" y="189"/>
                  </a:lnTo>
                  <a:lnTo>
                    <a:pt x="232" y="176"/>
                  </a:lnTo>
                  <a:lnTo>
                    <a:pt x="241" y="161"/>
                  </a:lnTo>
                  <a:lnTo>
                    <a:pt x="248" y="148"/>
                  </a:lnTo>
                  <a:lnTo>
                    <a:pt x="256" y="133"/>
                  </a:lnTo>
                  <a:lnTo>
                    <a:pt x="261" y="117"/>
                  </a:lnTo>
                  <a:lnTo>
                    <a:pt x="265" y="102"/>
                  </a:lnTo>
                  <a:lnTo>
                    <a:pt x="267" y="85"/>
                  </a:lnTo>
                  <a:lnTo>
                    <a:pt x="267" y="70"/>
                  </a:lnTo>
                  <a:lnTo>
                    <a:pt x="267" y="70"/>
                  </a:lnTo>
                  <a:lnTo>
                    <a:pt x="267" y="63"/>
                  </a:lnTo>
                  <a:lnTo>
                    <a:pt x="267" y="63"/>
                  </a:lnTo>
                  <a:lnTo>
                    <a:pt x="284" y="48"/>
                  </a:lnTo>
                  <a:lnTo>
                    <a:pt x="297" y="31"/>
                  </a:lnTo>
                  <a:lnTo>
                    <a:pt x="297" y="31"/>
                  </a:lnTo>
                  <a:lnTo>
                    <a:pt x="297" y="30"/>
                  </a:lnTo>
                  <a:lnTo>
                    <a:pt x="297" y="3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Oval 22"/>
            <p:cNvSpPr/>
            <p:nvPr/>
          </p:nvSpPr>
          <p:spPr>
            <a:xfrm>
              <a:off x="3548856" y="3090605"/>
              <a:ext cx="422070" cy="422070"/>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4379747" y="4120807"/>
            <a:ext cx="422070" cy="562760"/>
            <a:chOff x="4272709" y="3090605"/>
            <a:chExt cx="422070" cy="422070"/>
          </a:xfrm>
        </p:grpSpPr>
        <p:sp>
          <p:nvSpPr>
            <p:cNvPr id="12" name="Freeform 10"/>
            <p:cNvSpPr>
              <a:spLocks/>
            </p:cNvSpPr>
            <p:nvPr/>
          </p:nvSpPr>
          <p:spPr bwMode="auto">
            <a:xfrm>
              <a:off x="4408338" y="3204803"/>
              <a:ext cx="150813" cy="207963"/>
            </a:xfrm>
            <a:custGeom>
              <a:avLst/>
              <a:gdLst/>
              <a:ahLst/>
              <a:cxnLst>
                <a:cxn ang="0">
                  <a:pos x="74" y="189"/>
                </a:cxn>
                <a:cxn ang="0">
                  <a:pos x="83" y="194"/>
                </a:cxn>
                <a:cxn ang="0">
                  <a:pos x="96" y="198"/>
                </a:cxn>
                <a:cxn ang="0">
                  <a:pos x="159" y="198"/>
                </a:cxn>
                <a:cxn ang="0">
                  <a:pos x="170" y="200"/>
                </a:cxn>
                <a:cxn ang="0">
                  <a:pos x="182" y="207"/>
                </a:cxn>
                <a:cxn ang="0">
                  <a:pos x="185" y="213"/>
                </a:cxn>
                <a:cxn ang="0">
                  <a:pos x="191" y="224"/>
                </a:cxn>
                <a:cxn ang="0">
                  <a:pos x="191" y="229"/>
                </a:cxn>
                <a:cxn ang="0">
                  <a:pos x="189" y="242"/>
                </a:cxn>
                <a:cxn ang="0">
                  <a:pos x="182" y="253"/>
                </a:cxn>
                <a:cxn ang="0">
                  <a:pos x="176" y="257"/>
                </a:cxn>
                <a:cxn ang="0">
                  <a:pos x="165" y="263"/>
                </a:cxn>
                <a:cxn ang="0">
                  <a:pos x="96" y="263"/>
                </a:cxn>
                <a:cxn ang="0">
                  <a:pos x="76" y="261"/>
                </a:cxn>
                <a:cxn ang="0">
                  <a:pos x="43" y="246"/>
                </a:cxn>
                <a:cxn ang="0">
                  <a:pos x="28" y="235"/>
                </a:cxn>
                <a:cxn ang="0">
                  <a:pos x="8" y="202"/>
                </a:cxn>
                <a:cxn ang="0">
                  <a:pos x="0" y="165"/>
                </a:cxn>
                <a:cxn ang="0">
                  <a:pos x="0" y="33"/>
                </a:cxn>
                <a:cxn ang="0">
                  <a:pos x="2" y="20"/>
                </a:cxn>
                <a:cxn ang="0">
                  <a:pos x="9" y="9"/>
                </a:cxn>
                <a:cxn ang="0">
                  <a:pos x="15" y="5"/>
                </a:cxn>
                <a:cxn ang="0">
                  <a:pos x="26" y="2"/>
                </a:cxn>
                <a:cxn ang="0">
                  <a:pos x="32" y="0"/>
                </a:cxn>
                <a:cxn ang="0">
                  <a:pos x="45" y="4"/>
                </a:cxn>
                <a:cxn ang="0">
                  <a:pos x="56" y="9"/>
                </a:cxn>
                <a:cxn ang="0">
                  <a:pos x="59" y="15"/>
                </a:cxn>
                <a:cxn ang="0">
                  <a:pos x="63" y="26"/>
                </a:cxn>
                <a:cxn ang="0">
                  <a:pos x="65" y="66"/>
                </a:cxn>
                <a:cxn ang="0">
                  <a:pos x="159" y="66"/>
                </a:cxn>
                <a:cxn ang="0">
                  <a:pos x="170" y="68"/>
                </a:cxn>
                <a:cxn ang="0">
                  <a:pos x="182" y="76"/>
                </a:cxn>
                <a:cxn ang="0">
                  <a:pos x="185" y="81"/>
                </a:cxn>
                <a:cxn ang="0">
                  <a:pos x="191" y="92"/>
                </a:cxn>
                <a:cxn ang="0">
                  <a:pos x="191" y="100"/>
                </a:cxn>
                <a:cxn ang="0">
                  <a:pos x="189" y="111"/>
                </a:cxn>
                <a:cxn ang="0">
                  <a:pos x="182" y="122"/>
                </a:cxn>
                <a:cxn ang="0">
                  <a:pos x="176" y="126"/>
                </a:cxn>
                <a:cxn ang="0">
                  <a:pos x="165" y="131"/>
                </a:cxn>
                <a:cxn ang="0">
                  <a:pos x="65" y="131"/>
                </a:cxn>
                <a:cxn ang="0">
                  <a:pos x="65" y="165"/>
                </a:cxn>
                <a:cxn ang="0">
                  <a:pos x="67" y="178"/>
                </a:cxn>
                <a:cxn ang="0">
                  <a:pos x="74" y="189"/>
                </a:cxn>
              </a:cxnLst>
              <a:rect l="0" t="0" r="r" b="b"/>
              <a:pathLst>
                <a:path w="191" h="263">
                  <a:moveTo>
                    <a:pt x="74" y="189"/>
                  </a:moveTo>
                  <a:lnTo>
                    <a:pt x="74" y="189"/>
                  </a:lnTo>
                  <a:lnTo>
                    <a:pt x="78" y="192"/>
                  </a:lnTo>
                  <a:lnTo>
                    <a:pt x="83" y="194"/>
                  </a:lnTo>
                  <a:lnTo>
                    <a:pt x="89" y="196"/>
                  </a:lnTo>
                  <a:lnTo>
                    <a:pt x="96" y="198"/>
                  </a:lnTo>
                  <a:lnTo>
                    <a:pt x="159" y="198"/>
                  </a:lnTo>
                  <a:lnTo>
                    <a:pt x="159" y="198"/>
                  </a:lnTo>
                  <a:lnTo>
                    <a:pt x="165" y="198"/>
                  </a:lnTo>
                  <a:lnTo>
                    <a:pt x="170" y="200"/>
                  </a:lnTo>
                  <a:lnTo>
                    <a:pt x="176" y="203"/>
                  </a:lnTo>
                  <a:lnTo>
                    <a:pt x="182" y="207"/>
                  </a:lnTo>
                  <a:lnTo>
                    <a:pt x="182" y="207"/>
                  </a:lnTo>
                  <a:lnTo>
                    <a:pt x="185" y="213"/>
                  </a:lnTo>
                  <a:lnTo>
                    <a:pt x="189" y="218"/>
                  </a:lnTo>
                  <a:lnTo>
                    <a:pt x="191" y="224"/>
                  </a:lnTo>
                  <a:lnTo>
                    <a:pt x="191" y="229"/>
                  </a:lnTo>
                  <a:lnTo>
                    <a:pt x="191" y="229"/>
                  </a:lnTo>
                  <a:lnTo>
                    <a:pt x="191" y="237"/>
                  </a:lnTo>
                  <a:lnTo>
                    <a:pt x="189" y="242"/>
                  </a:lnTo>
                  <a:lnTo>
                    <a:pt x="185" y="248"/>
                  </a:lnTo>
                  <a:lnTo>
                    <a:pt x="182" y="253"/>
                  </a:lnTo>
                  <a:lnTo>
                    <a:pt x="182" y="253"/>
                  </a:lnTo>
                  <a:lnTo>
                    <a:pt x="176" y="257"/>
                  </a:lnTo>
                  <a:lnTo>
                    <a:pt x="170" y="261"/>
                  </a:lnTo>
                  <a:lnTo>
                    <a:pt x="165" y="263"/>
                  </a:lnTo>
                  <a:lnTo>
                    <a:pt x="159" y="263"/>
                  </a:lnTo>
                  <a:lnTo>
                    <a:pt x="96" y="263"/>
                  </a:lnTo>
                  <a:lnTo>
                    <a:pt x="96" y="263"/>
                  </a:lnTo>
                  <a:lnTo>
                    <a:pt x="76" y="261"/>
                  </a:lnTo>
                  <a:lnTo>
                    <a:pt x="59" y="255"/>
                  </a:lnTo>
                  <a:lnTo>
                    <a:pt x="43" y="246"/>
                  </a:lnTo>
                  <a:lnTo>
                    <a:pt x="28" y="235"/>
                  </a:lnTo>
                  <a:lnTo>
                    <a:pt x="28" y="235"/>
                  </a:lnTo>
                  <a:lnTo>
                    <a:pt x="17" y="218"/>
                  </a:lnTo>
                  <a:lnTo>
                    <a:pt x="8" y="202"/>
                  </a:lnTo>
                  <a:lnTo>
                    <a:pt x="2" y="185"/>
                  </a:lnTo>
                  <a:lnTo>
                    <a:pt x="0" y="165"/>
                  </a:lnTo>
                  <a:lnTo>
                    <a:pt x="0" y="33"/>
                  </a:lnTo>
                  <a:lnTo>
                    <a:pt x="0" y="33"/>
                  </a:lnTo>
                  <a:lnTo>
                    <a:pt x="0" y="26"/>
                  </a:lnTo>
                  <a:lnTo>
                    <a:pt x="2" y="20"/>
                  </a:lnTo>
                  <a:lnTo>
                    <a:pt x="6" y="15"/>
                  </a:lnTo>
                  <a:lnTo>
                    <a:pt x="9" y="9"/>
                  </a:lnTo>
                  <a:lnTo>
                    <a:pt x="9" y="9"/>
                  </a:lnTo>
                  <a:lnTo>
                    <a:pt x="15" y="5"/>
                  </a:lnTo>
                  <a:lnTo>
                    <a:pt x="20" y="4"/>
                  </a:lnTo>
                  <a:lnTo>
                    <a:pt x="26" y="2"/>
                  </a:lnTo>
                  <a:lnTo>
                    <a:pt x="32" y="0"/>
                  </a:lnTo>
                  <a:lnTo>
                    <a:pt x="32" y="0"/>
                  </a:lnTo>
                  <a:lnTo>
                    <a:pt x="39" y="2"/>
                  </a:lnTo>
                  <a:lnTo>
                    <a:pt x="45" y="4"/>
                  </a:lnTo>
                  <a:lnTo>
                    <a:pt x="50" y="5"/>
                  </a:lnTo>
                  <a:lnTo>
                    <a:pt x="56" y="9"/>
                  </a:lnTo>
                  <a:lnTo>
                    <a:pt x="56" y="9"/>
                  </a:lnTo>
                  <a:lnTo>
                    <a:pt x="59" y="15"/>
                  </a:lnTo>
                  <a:lnTo>
                    <a:pt x="61" y="20"/>
                  </a:lnTo>
                  <a:lnTo>
                    <a:pt x="63" y="26"/>
                  </a:lnTo>
                  <a:lnTo>
                    <a:pt x="65" y="33"/>
                  </a:lnTo>
                  <a:lnTo>
                    <a:pt x="65" y="66"/>
                  </a:lnTo>
                  <a:lnTo>
                    <a:pt x="159" y="66"/>
                  </a:lnTo>
                  <a:lnTo>
                    <a:pt x="159" y="66"/>
                  </a:lnTo>
                  <a:lnTo>
                    <a:pt x="165" y="66"/>
                  </a:lnTo>
                  <a:lnTo>
                    <a:pt x="170" y="68"/>
                  </a:lnTo>
                  <a:lnTo>
                    <a:pt x="176" y="72"/>
                  </a:lnTo>
                  <a:lnTo>
                    <a:pt x="182" y="76"/>
                  </a:lnTo>
                  <a:lnTo>
                    <a:pt x="182" y="76"/>
                  </a:lnTo>
                  <a:lnTo>
                    <a:pt x="185" y="81"/>
                  </a:lnTo>
                  <a:lnTo>
                    <a:pt x="189" y="87"/>
                  </a:lnTo>
                  <a:lnTo>
                    <a:pt x="191" y="92"/>
                  </a:lnTo>
                  <a:lnTo>
                    <a:pt x="191" y="100"/>
                  </a:lnTo>
                  <a:lnTo>
                    <a:pt x="191" y="100"/>
                  </a:lnTo>
                  <a:lnTo>
                    <a:pt x="191" y="105"/>
                  </a:lnTo>
                  <a:lnTo>
                    <a:pt x="189" y="111"/>
                  </a:lnTo>
                  <a:lnTo>
                    <a:pt x="185" y="116"/>
                  </a:lnTo>
                  <a:lnTo>
                    <a:pt x="182" y="122"/>
                  </a:lnTo>
                  <a:lnTo>
                    <a:pt x="182" y="122"/>
                  </a:lnTo>
                  <a:lnTo>
                    <a:pt x="176" y="126"/>
                  </a:lnTo>
                  <a:lnTo>
                    <a:pt x="170" y="129"/>
                  </a:lnTo>
                  <a:lnTo>
                    <a:pt x="165" y="131"/>
                  </a:lnTo>
                  <a:lnTo>
                    <a:pt x="159" y="131"/>
                  </a:lnTo>
                  <a:lnTo>
                    <a:pt x="65" y="131"/>
                  </a:lnTo>
                  <a:lnTo>
                    <a:pt x="65" y="165"/>
                  </a:lnTo>
                  <a:lnTo>
                    <a:pt x="65" y="165"/>
                  </a:lnTo>
                  <a:lnTo>
                    <a:pt x="65" y="172"/>
                  </a:lnTo>
                  <a:lnTo>
                    <a:pt x="67" y="178"/>
                  </a:lnTo>
                  <a:lnTo>
                    <a:pt x="69" y="183"/>
                  </a:lnTo>
                  <a:lnTo>
                    <a:pt x="74" y="189"/>
                  </a:lnTo>
                  <a:lnTo>
                    <a:pt x="74" y="189"/>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Oval 23"/>
            <p:cNvSpPr/>
            <p:nvPr/>
          </p:nvSpPr>
          <p:spPr>
            <a:xfrm>
              <a:off x="4272709" y="3090605"/>
              <a:ext cx="422070" cy="422070"/>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5184455" y="4120807"/>
            <a:ext cx="422070" cy="562760"/>
            <a:chOff x="5041309" y="3090605"/>
            <a:chExt cx="422070" cy="422070"/>
          </a:xfrm>
        </p:grpSpPr>
        <p:grpSp>
          <p:nvGrpSpPr>
            <p:cNvPr id="17" name="Group 16"/>
            <p:cNvGrpSpPr/>
            <p:nvPr/>
          </p:nvGrpSpPr>
          <p:grpSpPr>
            <a:xfrm>
              <a:off x="5174557" y="3193691"/>
              <a:ext cx="233363" cy="238125"/>
              <a:chOff x="4708525" y="3125716"/>
              <a:chExt cx="233363" cy="238125"/>
            </a:xfrm>
            <a:solidFill>
              <a:schemeClr val="bg1"/>
            </a:solidFill>
          </p:grpSpPr>
          <p:sp>
            <p:nvSpPr>
              <p:cNvPr id="10" name="Freeform 8"/>
              <p:cNvSpPr>
                <a:spLocks noEditPoints="1"/>
              </p:cNvSpPr>
              <p:nvPr/>
            </p:nvSpPr>
            <p:spPr bwMode="auto">
              <a:xfrm>
                <a:off x="4708525" y="3125716"/>
                <a:ext cx="155575" cy="238125"/>
              </a:xfrm>
              <a:custGeom>
                <a:avLst/>
                <a:gdLst/>
                <a:ahLst/>
                <a:cxnLst>
                  <a:cxn ang="0">
                    <a:pos x="141" y="161"/>
                  </a:cxn>
                  <a:cxn ang="0">
                    <a:pos x="132" y="144"/>
                  </a:cxn>
                  <a:cxn ang="0">
                    <a:pos x="135" y="133"/>
                  </a:cxn>
                  <a:cxn ang="0">
                    <a:pos x="154" y="115"/>
                  </a:cxn>
                  <a:cxn ang="0">
                    <a:pos x="173" y="89"/>
                  </a:cxn>
                  <a:cxn ang="0">
                    <a:pos x="174" y="70"/>
                  </a:cxn>
                  <a:cxn ang="0">
                    <a:pos x="169" y="43"/>
                  </a:cxn>
                  <a:cxn ang="0">
                    <a:pos x="147" y="17"/>
                  </a:cxn>
                  <a:cxn ang="0">
                    <a:pos x="121" y="0"/>
                  </a:cxn>
                  <a:cxn ang="0">
                    <a:pos x="84" y="6"/>
                  </a:cxn>
                  <a:cxn ang="0">
                    <a:pos x="45" y="24"/>
                  </a:cxn>
                  <a:cxn ang="0">
                    <a:pos x="26" y="50"/>
                  </a:cxn>
                  <a:cxn ang="0">
                    <a:pos x="21" y="78"/>
                  </a:cxn>
                  <a:cxn ang="0">
                    <a:pos x="30" y="109"/>
                  </a:cxn>
                  <a:cxn ang="0">
                    <a:pos x="58" y="133"/>
                  </a:cxn>
                  <a:cxn ang="0">
                    <a:pos x="86" y="139"/>
                  </a:cxn>
                  <a:cxn ang="0">
                    <a:pos x="95" y="144"/>
                  </a:cxn>
                  <a:cxn ang="0">
                    <a:pos x="95" y="161"/>
                  </a:cxn>
                  <a:cxn ang="0">
                    <a:pos x="106" y="180"/>
                  </a:cxn>
                  <a:cxn ang="0">
                    <a:pos x="50" y="189"/>
                  </a:cxn>
                  <a:cxn ang="0">
                    <a:pos x="32" y="198"/>
                  </a:cxn>
                  <a:cxn ang="0">
                    <a:pos x="8" y="222"/>
                  </a:cxn>
                  <a:cxn ang="0">
                    <a:pos x="0" y="246"/>
                  </a:cxn>
                  <a:cxn ang="0">
                    <a:pos x="13" y="278"/>
                  </a:cxn>
                  <a:cxn ang="0">
                    <a:pos x="48" y="298"/>
                  </a:cxn>
                  <a:cxn ang="0">
                    <a:pos x="86" y="302"/>
                  </a:cxn>
                  <a:cxn ang="0">
                    <a:pos x="148" y="289"/>
                  </a:cxn>
                  <a:cxn ang="0">
                    <a:pos x="182" y="256"/>
                  </a:cxn>
                  <a:cxn ang="0">
                    <a:pos x="189" y="228"/>
                  </a:cxn>
                  <a:cxn ang="0">
                    <a:pos x="182" y="202"/>
                  </a:cxn>
                  <a:cxn ang="0">
                    <a:pos x="156" y="172"/>
                  </a:cxn>
                  <a:cxn ang="0">
                    <a:pos x="104" y="128"/>
                  </a:cxn>
                  <a:cxn ang="0">
                    <a:pos x="74" y="113"/>
                  </a:cxn>
                  <a:cxn ang="0">
                    <a:pos x="58" y="80"/>
                  </a:cxn>
                  <a:cxn ang="0">
                    <a:pos x="56" y="57"/>
                  </a:cxn>
                  <a:cxn ang="0">
                    <a:pos x="63" y="28"/>
                  </a:cxn>
                  <a:cxn ang="0">
                    <a:pos x="76" y="19"/>
                  </a:cxn>
                  <a:cxn ang="0">
                    <a:pos x="91" y="15"/>
                  </a:cxn>
                  <a:cxn ang="0">
                    <a:pos x="121" y="32"/>
                  </a:cxn>
                  <a:cxn ang="0">
                    <a:pos x="137" y="65"/>
                  </a:cxn>
                  <a:cxn ang="0">
                    <a:pos x="141" y="87"/>
                  </a:cxn>
                  <a:cxn ang="0">
                    <a:pos x="135" y="109"/>
                  </a:cxn>
                  <a:cxn ang="0">
                    <a:pos x="126" y="120"/>
                  </a:cxn>
                  <a:cxn ang="0">
                    <a:pos x="104" y="128"/>
                  </a:cxn>
                  <a:cxn ang="0">
                    <a:pos x="104" y="285"/>
                  </a:cxn>
                  <a:cxn ang="0">
                    <a:pos x="63" y="278"/>
                  </a:cxn>
                  <a:cxn ang="0">
                    <a:pos x="41" y="257"/>
                  </a:cxn>
                  <a:cxn ang="0">
                    <a:pos x="36" y="239"/>
                  </a:cxn>
                  <a:cxn ang="0">
                    <a:pos x="43" y="213"/>
                  </a:cxn>
                  <a:cxn ang="0">
                    <a:pos x="69" y="198"/>
                  </a:cxn>
                  <a:cxn ang="0">
                    <a:pos x="95" y="193"/>
                  </a:cxn>
                  <a:cxn ang="0">
                    <a:pos x="119" y="191"/>
                  </a:cxn>
                  <a:cxn ang="0">
                    <a:pos x="152" y="218"/>
                  </a:cxn>
                  <a:cxn ang="0">
                    <a:pos x="161" y="237"/>
                  </a:cxn>
                  <a:cxn ang="0">
                    <a:pos x="161" y="252"/>
                  </a:cxn>
                  <a:cxn ang="0">
                    <a:pos x="148" y="274"/>
                  </a:cxn>
                  <a:cxn ang="0">
                    <a:pos x="117" y="285"/>
                  </a:cxn>
                </a:cxnLst>
                <a:rect l="0" t="0" r="r" b="b"/>
                <a:pathLst>
                  <a:path w="197" h="302">
                    <a:moveTo>
                      <a:pt x="156" y="172"/>
                    </a:moveTo>
                    <a:lnTo>
                      <a:pt x="141" y="161"/>
                    </a:lnTo>
                    <a:lnTo>
                      <a:pt x="141" y="161"/>
                    </a:lnTo>
                    <a:lnTo>
                      <a:pt x="135" y="156"/>
                    </a:lnTo>
                    <a:lnTo>
                      <a:pt x="132" y="150"/>
                    </a:lnTo>
                    <a:lnTo>
                      <a:pt x="132" y="144"/>
                    </a:lnTo>
                    <a:lnTo>
                      <a:pt x="132" y="144"/>
                    </a:lnTo>
                    <a:lnTo>
                      <a:pt x="132" y="139"/>
                    </a:lnTo>
                    <a:lnTo>
                      <a:pt x="135" y="133"/>
                    </a:lnTo>
                    <a:lnTo>
                      <a:pt x="143" y="126"/>
                    </a:lnTo>
                    <a:lnTo>
                      <a:pt x="143" y="126"/>
                    </a:lnTo>
                    <a:lnTo>
                      <a:pt x="154" y="115"/>
                    </a:lnTo>
                    <a:lnTo>
                      <a:pt x="165" y="104"/>
                    </a:lnTo>
                    <a:lnTo>
                      <a:pt x="169" y="96"/>
                    </a:lnTo>
                    <a:lnTo>
                      <a:pt x="173" y="89"/>
                    </a:lnTo>
                    <a:lnTo>
                      <a:pt x="174" y="80"/>
                    </a:lnTo>
                    <a:lnTo>
                      <a:pt x="174" y="70"/>
                    </a:lnTo>
                    <a:lnTo>
                      <a:pt x="174" y="70"/>
                    </a:lnTo>
                    <a:lnTo>
                      <a:pt x="174" y="59"/>
                    </a:lnTo>
                    <a:lnTo>
                      <a:pt x="173" y="50"/>
                    </a:lnTo>
                    <a:lnTo>
                      <a:pt x="169" y="43"/>
                    </a:lnTo>
                    <a:lnTo>
                      <a:pt x="165" y="35"/>
                    </a:lnTo>
                    <a:lnTo>
                      <a:pt x="156" y="24"/>
                    </a:lnTo>
                    <a:lnTo>
                      <a:pt x="147" y="17"/>
                    </a:lnTo>
                    <a:lnTo>
                      <a:pt x="173" y="17"/>
                    </a:lnTo>
                    <a:lnTo>
                      <a:pt x="197" y="0"/>
                    </a:lnTo>
                    <a:lnTo>
                      <a:pt x="121" y="0"/>
                    </a:lnTo>
                    <a:lnTo>
                      <a:pt x="121" y="0"/>
                    </a:lnTo>
                    <a:lnTo>
                      <a:pt x="102" y="2"/>
                    </a:lnTo>
                    <a:lnTo>
                      <a:pt x="84" y="6"/>
                    </a:lnTo>
                    <a:lnTo>
                      <a:pt x="63" y="13"/>
                    </a:lnTo>
                    <a:lnTo>
                      <a:pt x="54" y="19"/>
                    </a:lnTo>
                    <a:lnTo>
                      <a:pt x="45" y="24"/>
                    </a:lnTo>
                    <a:lnTo>
                      <a:pt x="45" y="24"/>
                    </a:lnTo>
                    <a:lnTo>
                      <a:pt x="34" y="35"/>
                    </a:lnTo>
                    <a:lnTo>
                      <a:pt x="26" y="50"/>
                    </a:lnTo>
                    <a:lnTo>
                      <a:pt x="23" y="63"/>
                    </a:lnTo>
                    <a:lnTo>
                      <a:pt x="21" y="78"/>
                    </a:lnTo>
                    <a:lnTo>
                      <a:pt x="21" y="78"/>
                    </a:lnTo>
                    <a:lnTo>
                      <a:pt x="21" y="89"/>
                    </a:lnTo>
                    <a:lnTo>
                      <a:pt x="24" y="100"/>
                    </a:lnTo>
                    <a:lnTo>
                      <a:pt x="30" y="109"/>
                    </a:lnTo>
                    <a:lnTo>
                      <a:pt x="37" y="119"/>
                    </a:lnTo>
                    <a:lnTo>
                      <a:pt x="47" y="128"/>
                    </a:lnTo>
                    <a:lnTo>
                      <a:pt x="58" y="133"/>
                    </a:lnTo>
                    <a:lnTo>
                      <a:pt x="71" y="137"/>
                    </a:lnTo>
                    <a:lnTo>
                      <a:pt x="86" y="139"/>
                    </a:lnTo>
                    <a:lnTo>
                      <a:pt x="86" y="139"/>
                    </a:lnTo>
                    <a:lnTo>
                      <a:pt x="98" y="139"/>
                    </a:lnTo>
                    <a:lnTo>
                      <a:pt x="98" y="139"/>
                    </a:lnTo>
                    <a:lnTo>
                      <a:pt x="95" y="144"/>
                    </a:lnTo>
                    <a:lnTo>
                      <a:pt x="95" y="154"/>
                    </a:lnTo>
                    <a:lnTo>
                      <a:pt x="95" y="154"/>
                    </a:lnTo>
                    <a:lnTo>
                      <a:pt x="95" y="161"/>
                    </a:lnTo>
                    <a:lnTo>
                      <a:pt x="98" y="169"/>
                    </a:lnTo>
                    <a:lnTo>
                      <a:pt x="106" y="180"/>
                    </a:lnTo>
                    <a:lnTo>
                      <a:pt x="106" y="180"/>
                    </a:lnTo>
                    <a:lnTo>
                      <a:pt x="91" y="181"/>
                    </a:lnTo>
                    <a:lnTo>
                      <a:pt x="71" y="183"/>
                    </a:lnTo>
                    <a:lnTo>
                      <a:pt x="50" y="189"/>
                    </a:lnTo>
                    <a:lnTo>
                      <a:pt x="41" y="193"/>
                    </a:lnTo>
                    <a:lnTo>
                      <a:pt x="32" y="198"/>
                    </a:lnTo>
                    <a:lnTo>
                      <a:pt x="32" y="198"/>
                    </a:lnTo>
                    <a:lnTo>
                      <a:pt x="23" y="204"/>
                    </a:lnTo>
                    <a:lnTo>
                      <a:pt x="17" y="209"/>
                    </a:lnTo>
                    <a:lnTo>
                      <a:pt x="8" y="222"/>
                    </a:lnTo>
                    <a:lnTo>
                      <a:pt x="2" y="235"/>
                    </a:lnTo>
                    <a:lnTo>
                      <a:pt x="0" y="246"/>
                    </a:lnTo>
                    <a:lnTo>
                      <a:pt x="0" y="246"/>
                    </a:lnTo>
                    <a:lnTo>
                      <a:pt x="2" y="257"/>
                    </a:lnTo>
                    <a:lnTo>
                      <a:pt x="6" y="267"/>
                    </a:lnTo>
                    <a:lnTo>
                      <a:pt x="13" y="278"/>
                    </a:lnTo>
                    <a:lnTo>
                      <a:pt x="23" y="285"/>
                    </a:lnTo>
                    <a:lnTo>
                      <a:pt x="34" y="293"/>
                    </a:lnTo>
                    <a:lnTo>
                      <a:pt x="48" y="298"/>
                    </a:lnTo>
                    <a:lnTo>
                      <a:pt x="65" y="302"/>
                    </a:lnTo>
                    <a:lnTo>
                      <a:pt x="86" y="302"/>
                    </a:lnTo>
                    <a:lnTo>
                      <a:pt x="86" y="302"/>
                    </a:lnTo>
                    <a:lnTo>
                      <a:pt x="110" y="300"/>
                    </a:lnTo>
                    <a:lnTo>
                      <a:pt x="130" y="296"/>
                    </a:lnTo>
                    <a:lnTo>
                      <a:pt x="148" y="289"/>
                    </a:lnTo>
                    <a:lnTo>
                      <a:pt x="161" y="280"/>
                    </a:lnTo>
                    <a:lnTo>
                      <a:pt x="174" y="268"/>
                    </a:lnTo>
                    <a:lnTo>
                      <a:pt x="182" y="256"/>
                    </a:lnTo>
                    <a:lnTo>
                      <a:pt x="187" y="243"/>
                    </a:lnTo>
                    <a:lnTo>
                      <a:pt x="189" y="228"/>
                    </a:lnTo>
                    <a:lnTo>
                      <a:pt x="189" y="228"/>
                    </a:lnTo>
                    <a:lnTo>
                      <a:pt x="187" y="218"/>
                    </a:lnTo>
                    <a:lnTo>
                      <a:pt x="185" y="209"/>
                    </a:lnTo>
                    <a:lnTo>
                      <a:pt x="182" y="202"/>
                    </a:lnTo>
                    <a:lnTo>
                      <a:pt x="178" y="196"/>
                    </a:lnTo>
                    <a:lnTo>
                      <a:pt x="169" y="183"/>
                    </a:lnTo>
                    <a:lnTo>
                      <a:pt x="156" y="172"/>
                    </a:lnTo>
                    <a:lnTo>
                      <a:pt x="156" y="172"/>
                    </a:lnTo>
                    <a:close/>
                    <a:moveTo>
                      <a:pt x="104" y="128"/>
                    </a:moveTo>
                    <a:lnTo>
                      <a:pt x="104" y="128"/>
                    </a:lnTo>
                    <a:lnTo>
                      <a:pt x="93" y="126"/>
                    </a:lnTo>
                    <a:lnTo>
                      <a:pt x="82" y="120"/>
                    </a:lnTo>
                    <a:lnTo>
                      <a:pt x="74" y="113"/>
                    </a:lnTo>
                    <a:lnTo>
                      <a:pt x="67" y="102"/>
                    </a:lnTo>
                    <a:lnTo>
                      <a:pt x="61" y="91"/>
                    </a:lnTo>
                    <a:lnTo>
                      <a:pt x="58" y="80"/>
                    </a:lnTo>
                    <a:lnTo>
                      <a:pt x="56" y="69"/>
                    </a:lnTo>
                    <a:lnTo>
                      <a:pt x="56" y="57"/>
                    </a:lnTo>
                    <a:lnTo>
                      <a:pt x="56" y="57"/>
                    </a:lnTo>
                    <a:lnTo>
                      <a:pt x="58" y="43"/>
                    </a:lnTo>
                    <a:lnTo>
                      <a:pt x="60" y="35"/>
                    </a:lnTo>
                    <a:lnTo>
                      <a:pt x="63" y="28"/>
                    </a:lnTo>
                    <a:lnTo>
                      <a:pt x="63" y="28"/>
                    </a:lnTo>
                    <a:lnTo>
                      <a:pt x="69" y="22"/>
                    </a:lnTo>
                    <a:lnTo>
                      <a:pt x="76" y="19"/>
                    </a:lnTo>
                    <a:lnTo>
                      <a:pt x="84" y="17"/>
                    </a:lnTo>
                    <a:lnTo>
                      <a:pt x="91" y="15"/>
                    </a:lnTo>
                    <a:lnTo>
                      <a:pt x="91" y="15"/>
                    </a:lnTo>
                    <a:lnTo>
                      <a:pt x="102" y="17"/>
                    </a:lnTo>
                    <a:lnTo>
                      <a:pt x="113" y="22"/>
                    </a:lnTo>
                    <a:lnTo>
                      <a:pt x="121" y="32"/>
                    </a:lnTo>
                    <a:lnTo>
                      <a:pt x="128" y="41"/>
                    </a:lnTo>
                    <a:lnTo>
                      <a:pt x="134" y="52"/>
                    </a:lnTo>
                    <a:lnTo>
                      <a:pt x="137" y="65"/>
                    </a:lnTo>
                    <a:lnTo>
                      <a:pt x="139" y="76"/>
                    </a:lnTo>
                    <a:lnTo>
                      <a:pt x="141" y="87"/>
                    </a:lnTo>
                    <a:lnTo>
                      <a:pt x="141" y="87"/>
                    </a:lnTo>
                    <a:lnTo>
                      <a:pt x="141" y="94"/>
                    </a:lnTo>
                    <a:lnTo>
                      <a:pt x="139" y="102"/>
                    </a:lnTo>
                    <a:lnTo>
                      <a:pt x="135" y="109"/>
                    </a:lnTo>
                    <a:lnTo>
                      <a:pt x="130" y="117"/>
                    </a:lnTo>
                    <a:lnTo>
                      <a:pt x="130" y="117"/>
                    </a:lnTo>
                    <a:lnTo>
                      <a:pt x="126" y="120"/>
                    </a:lnTo>
                    <a:lnTo>
                      <a:pt x="119" y="124"/>
                    </a:lnTo>
                    <a:lnTo>
                      <a:pt x="111" y="128"/>
                    </a:lnTo>
                    <a:lnTo>
                      <a:pt x="104" y="128"/>
                    </a:lnTo>
                    <a:lnTo>
                      <a:pt x="104" y="128"/>
                    </a:lnTo>
                    <a:close/>
                    <a:moveTo>
                      <a:pt x="104" y="285"/>
                    </a:moveTo>
                    <a:lnTo>
                      <a:pt x="104" y="285"/>
                    </a:lnTo>
                    <a:lnTo>
                      <a:pt x="89" y="285"/>
                    </a:lnTo>
                    <a:lnTo>
                      <a:pt x="76" y="283"/>
                    </a:lnTo>
                    <a:lnTo>
                      <a:pt x="63" y="278"/>
                    </a:lnTo>
                    <a:lnTo>
                      <a:pt x="54" y="272"/>
                    </a:lnTo>
                    <a:lnTo>
                      <a:pt x="47" y="265"/>
                    </a:lnTo>
                    <a:lnTo>
                      <a:pt x="41" y="257"/>
                    </a:lnTo>
                    <a:lnTo>
                      <a:pt x="37" y="248"/>
                    </a:lnTo>
                    <a:lnTo>
                      <a:pt x="36" y="239"/>
                    </a:lnTo>
                    <a:lnTo>
                      <a:pt x="36" y="239"/>
                    </a:lnTo>
                    <a:lnTo>
                      <a:pt x="37" y="228"/>
                    </a:lnTo>
                    <a:lnTo>
                      <a:pt x="39" y="220"/>
                    </a:lnTo>
                    <a:lnTo>
                      <a:pt x="43" y="213"/>
                    </a:lnTo>
                    <a:lnTo>
                      <a:pt x="48" y="209"/>
                    </a:lnTo>
                    <a:lnTo>
                      <a:pt x="60" y="202"/>
                    </a:lnTo>
                    <a:lnTo>
                      <a:pt x="69" y="198"/>
                    </a:lnTo>
                    <a:lnTo>
                      <a:pt x="69" y="198"/>
                    </a:lnTo>
                    <a:lnTo>
                      <a:pt x="82" y="194"/>
                    </a:lnTo>
                    <a:lnTo>
                      <a:pt x="95" y="193"/>
                    </a:lnTo>
                    <a:lnTo>
                      <a:pt x="110" y="191"/>
                    </a:lnTo>
                    <a:lnTo>
                      <a:pt x="110" y="191"/>
                    </a:lnTo>
                    <a:lnTo>
                      <a:pt x="119" y="191"/>
                    </a:lnTo>
                    <a:lnTo>
                      <a:pt x="119" y="191"/>
                    </a:lnTo>
                    <a:lnTo>
                      <a:pt x="139" y="206"/>
                    </a:lnTo>
                    <a:lnTo>
                      <a:pt x="152" y="218"/>
                    </a:lnTo>
                    <a:lnTo>
                      <a:pt x="156" y="224"/>
                    </a:lnTo>
                    <a:lnTo>
                      <a:pt x="160" y="230"/>
                    </a:lnTo>
                    <a:lnTo>
                      <a:pt x="161" y="237"/>
                    </a:lnTo>
                    <a:lnTo>
                      <a:pt x="161" y="243"/>
                    </a:lnTo>
                    <a:lnTo>
                      <a:pt x="161" y="243"/>
                    </a:lnTo>
                    <a:lnTo>
                      <a:pt x="161" y="252"/>
                    </a:lnTo>
                    <a:lnTo>
                      <a:pt x="158" y="261"/>
                    </a:lnTo>
                    <a:lnTo>
                      <a:pt x="154" y="268"/>
                    </a:lnTo>
                    <a:lnTo>
                      <a:pt x="148" y="274"/>
                    </a:lnTo>
                    <a:lnTo>
                      <a:pt x="139" y="280"/>
                    </a:lnTo>
                    <a:lnTo>
                      <a:pt x="130" y="283"/>
                    </a:lnTo>
                    <a:lnTo>
                      <a:pt x="117" y="285"/>
                    </a:lnTo>
                    <a:lnTo>
                      <a:pt x="104" y="285"/>
                    </a:lnTo>
                    <a:lnTo>
                      <a:pt x="104" y="28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p:nvSpPr>
            <p:spPr bwMode="auto">
              <a:xfrm>
                <a:off x="4864100" y="3193978"/>
                <a:ext cx="77788" cy="79375"/>
              </a:xfrm>
              <a:custGeom>
                <a:avLst/>
                <a:gdLst/>
                <a:ahLst/>
                <a:cxnLst>
                  <a:cxn ang="0">
                    <a:pos x="57" y="41"/>
                  </a:cxn>
                  <a:cxn ang="0">
                    <a:pos x="57" y="0"/>
                  </a:cxn>
                  <a:cxn ang="0">
                    <a:pos x="38" y="0"/>
                  </a:cxn>
                  <a:cxn ang="0">
                    <a:pos x="38" y="41"/>
                  </a:cxn>
                  <a:cxn ang="0">
                    <a:pos x="0" y="41"/>
                  </a:cxn>
                  <a:cxn ang="0">
                    <a:pos x="0" y="59"/>
                  </a:cxn>
                  <a:cxn ang="0">
                    <a:pos x="38" y="59"/>
                  </a:cxn>
                  <a:cxn ang="0">
                    <a:pos x="38" y="100"/>
                  </a:cxn>
                  <a:cxn ang="0">
                    <a:pos x="57" y="100"/>
                  </a:cxn>
                  <a:cxn ang="0">
                    <a:pos x="57" y="59"/>
                  </a:cxn>
                  <a:cxn ang="0">
                    <a:pos x="98" y="59"/>
                  </a:cxn>
                  <a:cxn ang="0">
                    <a:pos x="98" y="41"/>
                  </a:cxn>
                  <a:cxn ang="0">
                    <a:pos x="57" y="41"/>
                  </a:cxn>
                </a:cxnLst>
                <a:rect l="0" t="0" r="r" b="b"/>
                <a:pathLst>
                  <a:path w="98" h="100">
                    <a:moveTo>
                      <a:pt x="57" y="41"/>
                    </a:moveTo>
                    <a:lnTo>
                      <a:pt x="57" y="0"/>
                    </a:lnTo>
                    <a:lnTo>
                      <a:pt x="38" y="0"/>
                    </a:lnTo>
                    <a:lnTo>
                      <a:pt x="38" y="41"/>
                    </a:lnTo>
                    <a:lnTo>
                      <a:pt x="0" y="41"/>
                    </a:lnTo>
                    <a:lnTo>
                      <a:pt x="0" y="59"/>
                    </a:lnTo>
                    <a:lnTo>
                      <a:pt x="38" y="59"/>
                    </a:lnTo>
                    <a:lnTo>
                      <a:pt x="38" y="100"/>
                    </a:lnTo>
                    <a:lnTo>
                      <a:pt x="57" y="100"/>
                    </a:lnTo>
                    <a:lnTo>
                      <a:pt x="57" y="59"/>
                    </a:lnTo>
                    <a:lnTo>
                      <a:pt x="98" y="59"/>
                    </a:lnTo>
                    <a:lnTo>
                      <a:pt x="98" y="41"/>
                    </a:lnTo>
                    <a:lnTo>
                      <a:pt x="57" y="4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5" name="Oval 24"/>
            <p:cNvSpPr/>
            <p:nvPr/>
          </p:nvSpPr>
          <p:spPr>
            <a:xfrm>
              <a:off x="5041309" y="3090605"/>
              <a:ext cx="422070" cy="422070"/>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5969229" y="4120807"/>
            <a:ext cx="422070" cy="562760"/>
            <a:chOff x="5841409" y="3090605"/>
            <a:chExt cx="422070" cy="422070"/>
          </a:xfrm>
        </p:grpSpPr>
        <p:grpSp>
          <p:nvGrpSpPr>
            <p:cNvPr id="16" name="Group 15"/>
            <p:cNvGrpSpPr/>
            <p:nvPr/>
          </p:nvGrpSpPr>
          <p:grpSpPr>
            <a:xfrm>
              <a:off x="5954028" y="3187341"/>
              <a:ext cx="215900" cy="215900"/>
              <a:chOff x="7315200" y="3852791"/>
              <a:chExt cx="215900" cy="215900"/>
            </a:xfrm>
          </p:grpSpPr>
          <p:sp>
            <p:nvSpPr>
              <p:cNvPr id="13" name="Freeform 40"/>
              <p:cNvSpPr>
                <a:spLocks/>
              </p:cNvSpPr>
              <p:nvPr/>
            </p:nvSpPr>
            <p:spPr bwMode="auto">
              <a:xfrm>
                <a:off x="7315200" y="3852791"/>
                <a:ext cx="52388" cy="52388"/>
              </a:xfrm>
              <a:custGeom>
                <a:avLst/>
                <a:gdLst/>
                <a:ahLst/>
                <a:cxnLst>
                  <a:cxn ang="0">
                    <a:pos x="31" y="0"/>
                  </a:cxn>
                  <a:cxn ang="0">
                    <a:pos x="31" y="0"/>
                  </a:cxn>
                  <a:cxn ang="0">
                    <a:pos x="26" y="2"/>
                  </a:cxn>
                  <a:cxn ang="0">
                    <a:pos x="20" y="4"/>
                  </a:cxn>
                  <a:cxn ang="0">
                    <a:pos x="14" y="6"/>
                  </a:cxn>
                  <a:cxn ang="0">
                    <a:pos x="9" y="10"/>
                  </a:cxn>
                  <a:cxn ang="0">
                    <a:pos x="5" y="15"/>
                  </a:cxn>
                  <a:cxn ang="0">
                    <a:pos x="1" y="21"/>
                  </a:cxn>
                  <a:cxn ang="0">
                    <a:pos x="0" y="26"/>
                  </a:cxn>
                  <a:cxn ang="0">
                    <a:pos x="0" y="34"/>
                  </a:cxn>
                  <a:cxn ang="0">
                    <a:pos x="0" y="34"/>
                  </a:cxn>
                  <a:cxn ang="0">
                    <a:pos x="0" y="39"/>
                  </a:cxn>
                  <a:cxn ang="0">
                    <a:pos x="1" y="47"/>
                  </a:cxn>
                  <a:cxn ang="0">
                    <a:pos x="5" y="52"/>
                  </a:cxn>
                  <a:cxn ang="0">
                    <a:pos x="9" y="56"/>
                  </a:cxn>
                  <a:cxn ang="0">
                    <a:pos x="14" y="61"/>
                  </a:cxn>
                  <a:cxn ang="0">
                    <a:pos x="20" y="63"/>
                  </a:cxn>
                  <a:cxn ang="0">
                    <a:pos x="26" y="65"/>
                  </a:cxn>
                  <a:cxn ang="0">
                    <a:pos x="31" y="67"/>
                  </a:cxn>
                  <a:cxn ang="0">
                    <a:pos x="31" y="67"/>
                  </a:cxn>
                  <a:cxn ang="0">
                    <a:pos x="39" y="65"/>
                  </a:cxn>
                  <a:cxn ang="0">
                    <a:pos x="44" y="63"/>
                  </a:cxn>
                  <a:cxn ang="0">
                    <a:pos x="50" y="61"/>
                  </a:cxn>
                  <a:cxn ang="0">
                    <a:pos x="55" y="56"/>
                  </a:cxn>
                  <a:cxn ang="0">
                    <a:pos x="59" y="52"/>
                  </a:cxn>
                  <a:cxn ang="0">
                    <a:pos x="63" y="47"/>
                  </a:cxn>
                  <a:cxn ang="0">
                    <a:pos x="64" y="39"/>
                  </a:cxn>
                  <a:cxn ang="0">
                    <a:pos x="64" y="34"/>
                  </a:cxn>
                  <a:cxn ang="0">
                    <a:pos x="64" y="34"/>
                  </a:cxn>
                  <a:cxn ang="0">
                    <a:pos x="64" y="26"/>
                  </a:cxn>
                  <a:cxn ang="0">
                    <a:pos x="63" y="21"/>
                  </a:cxn>
                  <a:cxn ang="0">
                    <a:pos x="59" y="15"/>
                  </a:cxn>
                  <a:cxn ang="0">
                    <a:pos x="55" y="10"/>
                  </a:cxn>
                  <a:cxn ang="0">
                    <a:pos x="50" y="6"/>
                  </a:cxn>
                  <a:cxn ang="0">
                    <a:pos x="44" y="4"/>
                  </a:cxn>
                  <a:cxn ang="0">
                    <a:pos x="39" y="2"/>
                  </a:cxn>
                  <a:cxn ang="0">
                    <a:pos x="31" y="0"/>
                  </a:cxn>
                  <a:cxn ang="0">
                    <a:pos x="31" y="0"/>
                  </a:cxn>
                </a:cxnLst>
                <a:rect l="0" t="0" r="r" b="b"/>
                <a:pathLst>
                  <a:path w="64" h="67">
                    <a:moveTo>
                      <a:pt x="31" y="0"/>
                    </a:moveTo>
                    <a:lnTo>
                      <a:pt x="31" y="0"/>
                    </a:lnTo>
                    <a:lnTo>
                      <a:pt x="26" y="2"/>
                    </a:lnTo>
                    <a:lnTo>
                      <a:pt x="20" y="4"/>
                    </a:lnTo>
                    <a:lnTo>
                      <a:pt x="14" y="6"/>
                    </a:lnTo>
                    <a:lnTo>
                      <a:pt x="9" y="10"/>
                    </a:lnTo>
                    <a:lnTo>
                      <a:pt x="5" y="15"/>
                    </a:lnTo>
                    <a:lnTo>
                      <a:pt x="1" y="21"/>
                    </a:lnTo>
                    <a:lnTo>
                      <a:pt x="0" y="26"/>
                    </a:lnTo>
                    <a:lnTo>
                      <a:pt x="0" y="34"/>
                    </a:lnTo>
                    <a:lnTo>
                      <a:pt x="0" y="34"/>
                    </a:lnTo>
                    <a:lnTo>
                      <a:pt x="0" y="39"/>
                    </a:lnTo>
                    <a:lnTo>
                      <a:pt x="1" y="47"/>
                    </a:lnTo>
                    <a:lnTo>
                      <a:pt x="5" y="52"/>
                    </a:lnTo>
                    <a:lnTo>
                      <a:pt x="9" y="56"/>
                    </a:lnTo>
                    <a:lnTo>
                      <a:pt x="14" y="61"/>
                    </a:lnTo>
                    <a:lnTo>
                      <a:pt x="20" y="63"/>
                    </a:lnTo>
                    <a:lnTo>
                      <a:pt x="26" y="65"/>
                    </a:lnTo>
                    <a:lnTo>
                      <a:pt x="31" y="67"/>
                    </a:lnTo>
                    <a:lnTo>
                      <a:pt x="31" y="67"/>
                    </a:lnTo>
                    <a:lnTo>
                      <a:pt x="39" y="65"/>
                    </a:lnTo>
                    <a:lnTo>
                      <a:pt x="44" y="63"/>
                    </a:lnTo>
                    <a:lnTo>
                      <a:pt x="50" y="61"/>
                    </a:lnTo>
                    <a:lnTo>
                      <a:pt x="55" y="56"/>
                    </a:lnTo>
                    <a:lnTo>
                      <a:pt x="59" y="52"/>
                    </a:lnTo>
                    <a:lnTo>
                      <a:pt x="63" y="47"/>
                    </a:lnTo>
                    <a:lnTo>
                      <a:pt x="64" y="39"/>
                    </a:lnTo>
                    <a:lnTo>
                      <a:pt x="64" y="34"/>
                    </a:lnTo>
                    <a:lnTo>
                      <a:pt x="64" y="34"/>
                    </a:lnTo>
                    <a:lnTo>
                      <a:pt x="64" y="26"/>
                    </a:lnTo>
                    <a:lnTo>
                      <a:pt x="63" y="21"/>
                    </a:lnTo>
                    <a:lnTo>
                      <a:pt x="59" y="15"/>
                    </a:lnTo>
                    <a:lnTo>
                      <a:pt x="55" y="10"/>
                    </a:lnTo>
                    <a:lnTo>
                      <a:pt x="50" y="6"/>
                    </a:lnTo>
                    <a:lnTo>
                      <a:pt x="44" y="4"/>
                    </a:lnTo>
                    <a:lnTo>
                      <a:pt x="39" y="2"/>
                    </a:lnTo>
                    <a:lnTo>
                      <a:pt x="31" y="0"/>
                    </a:lnTo>
                    <a:lnTo>
                      <a:pt x="31" y="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41"/>
              <p:cNvSpPr>
                <a:spLocks noChangeArrowheads="1"/>
              </p:cNvSpPr>
              <p:nvPr/>
            </p:nvSpPr>
            <p:spPr bwMode="auto">
              <a:xfrm>
                <a:off x="7318375" y="3924228"/>
                <a:ext cx="46038" cy="144463"/>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42"/>
              <p:cNvSpPr>
                <a:spLocks/>
              </p:cNvSpPr>
              <p:nvPr/>
            </p:nvSpPr>
            <p:spPr bwMode="auto">
              <a:xfrm>
                <a:off x="7391400" y="3921053"/>
                <a:ext cx="139700" cy="147638"/>
              </a:xfrm>
              <a:custGeom>
                <a:avLst/>
                <a:gdLst/>
                <a:ahLst/>
                <a:cxnLst>
                  <a:cxn ang="0">
                    <a:pos x="107" y="0"/>
                  </a:cxn>
                  <a:cxn ang="0">
                    <a:pos x="107" y="0"/>
                  </a:cxn>
                  <a:cxn ang="0">
                    <a:pos x="98" y="0"/>
                  </a:cxn>
                  <a:cxn ang="0">
                    <a:pos x="89" y="2"/>
                  </a:cxn>
                  <a:cxn ang="0">
                    <a:pos x="81" y="6"/>
                  </a:cxn>
                  <a:cxn ang="0">
                    <a:pos x="74" y="10"/>
                  </a:cxn>
                  <a:cxn ang="0">
                    <a:pos x="63" y="19"/>
                  </a:cxn>
                  <a:cxn ang="0">
                    <a:pos x="54" y="28"/>
                  </a:cxn>
                  <a:cxn ang="0">
                    <a:pos x="54" y="28"/>
                  </a:cxn>
                  <a:cxn ang="0">
                    <a:pos x="54" y="4"/>
                  </a:cxn>
                  <a:cxn ang="0">
                    <a:pos x="0" y="4"/>
                  </a:cxn>
                  <a:cxn ang="0">
                    <a:pos x="0" y="4"/>
                  </a:cxn>
                  <a:cxn ang="0">
                    <a:pos x="0" y="186"/>
                  </a:cxn>
                  <a:cxn ang="0">
                    <a:pos x="55" y="186"/>
                  </a:cxn>
                  <a:cxn ang="0">
                    <a:pos x="55" y="97"/>
                  </a:cxn>
                  <a:cxn ang="0">
                    <a:pos x="55" y="97"/>
                  </a:cxn>
                  <a:cxn ang="0">
                    <a:pos x="57" y="78"/>
                  </a:cxn>
                  <a:cxn ang="0">
                    <a:pos x="59" y="71"/>
                  </a:cxn>
                  <a:cxn ang="0">
                    <a:pos x="61" y="63"/>
                  </a:cxn>
                  <a:cxn ang="0">
                    <a:pos x="67" y="58"/>
                  </a:cxn>
                  <a:cxn ang="0">
                    <a:pos x="72" y="54"/>
                  </a:cxn>
                  <a:cxn ang="0">
                    <a:pos x="80" y="50"/>
                  </a:cxn>
                  <a:cxn ang="0">
                    <a:pos x="91" y="49"/>
                  </a:cxn>
                  <a:cxn ang="0">
                    <a:pos x="91" y="49"/>
                  </a:cxn>
                  <a:cxn ang="0">
                    <a:pos x="100" y="50"/>
                  </a:cxn>
                  <a:cxn ang="0">
                    <a:pos x="107" y="54"/>
                  </a:cxn>
                  <a:cxn ang="0">
                    <a:pos x="111" y="60"/>
                  </a:cxn>
                  <a:cxn ang="0">
                    <a:pos x="115" y="65"/>
                  </a:cxn>
                  <a:cxn ang="0">
                    <a:pos x="118" y="73"/>
                  </a:cxn>
                  <a:cxn ang="0">
                    <a:pos x="118" y="82"/>
                  </a:cxn>
                  <a:cxn ang="0">
                    <a:pos x="118" y="97"/>
                  </a:cxn>
                  <a:cxn ang="0">
                    <a:pos x="118" y="186"/>
                  </a:cxn>
                  <a:cxn ang="0">
                    <a:pos x="176" y="186"/>
                  </a:cxn>
                  <a:cxn ang="0">
                    <a:pos x="176" y="86"/>
                  </a:cxn>
                  <a:cxn ang="0">
                    <a:pos x="176" y="86"/>
                  </a:cxn>
                  <a:cxn ang="0">
                    <a:pos x="176" y="69"/>
                  </a:cxn>
                  <a:cxn ang="0">
                    <a:pos x="174" y="52"/>
                  </a:cxn>
                  <a:cxn ang="0">
                    <a:pos x="168" y="37"/>
                  </a:cxn>
                  <a:cxn ang="0">
                    <a:pos x="163" y="24"/>
                  </a:cxn>
                  <a:cxn ang="0">
                    <a:pos x="154" y="13"/>
                  </a:cxn>
                  <a:cxn ang="0">
                    <a:pos x="142" y="6"/>
                  </a:cxn>
                  <a:cxn ang="0">
                    <a:pos x="128" y="2"/>
                  </a:cxn>
                  <a:cxn ang="0">
                    <a:pos x="107" y="0"/>
                  </a:cxn>
                  <a:cxn ang="0">
                    <a:pos x="107" y="0"/>
                  </a:cxn>
                </a:cxnLst>
                <a:rect l="0" t="0" r="r" b="b"/>
                <a:pathLst>
                  <a:path w="176" h="186">
                    <a:moveTo>
                      <a:pt x="107" y="0"/>
                    </a:moveTo>
                    <a:lnTo>
                      <a:pt x="107" y="0"/>
                    </a:lnTo>
                    <a:lnTo>
                      <a:pt x="98" y="0"/>
                    </a:lnTo>
                    <a:lnTo>
                      <a:pt x="89" y="2"/>
                    </a:lnTo>
                    <a:lnTo>
                      <a:pt x="81" y="6"/>
                    </a:lnTo>
                    <a:lnTo>
                      <a:pt x="74" y="10"/>
                    </a:lnTo>
                    <a:lnTo>
                      <a:pt x="63" y="19"/>
                    </a:lnTo>
                    <a:lnTo>
                      <a:pt x="54" y="28"/>
                    </a:lnTo>
                    <a:lnTo>
                      <a:pt x="54" y="28"/>
                    </a:lnTo>
                    <a:lnTo>
                      <a:pt x="54" y="4"/>
                    </a:lnTo>
                    <a:lnTo>
                      <a:pt x="0" y="4"/>
                    </a:lnTo>
                    <a:lnTo>
                      <a:pt x="0" y="4"/>
                    </a:lnTo>
                    <a:lnTo>
                      <a:pt x="0" y="186"/>
                    </a:lnTo>
                    <a:lnTo>
                      <a:pt x="55" y="186"/>
                    </a:lnTo>
                    <a:lnTo>
                      <a:pt x="55" y="97"/>
                    </a:lnTo>
                    <a:lnTo>
                      <a:pt x="55" y="97"/>
                    </a:lnTo>
                    <a:lnTo>
                      <a:pt x="57" y="78"/>
                    </a:lnTo>
                    <a:lnTo>
                      <a:pt x="59" y="71"/>
                    </a:lnTo>
                    <a:lnTo>
                      <a:pt x="61" y="63"/>
                    </a:lnTo>
                    <a:lnTo>
                      <a:pt x="67" y="58"/>
                    </a:lnTo>
                    <a:lnTo>
                      <a:pt x="72" y="54"/>
                    </a:lnTo>
                    <a:lnTo>
                      <a:pt x="80" y="50"/>
                    </a:lnTo>
                    <a:lnTo>
                      <a:pt x="91" y="49"/>
                    </a:lnTo>
                    <a:lnTo>
                      <a:pt x="91" y="49"/>
                    </a:lnTo>
                    <a:lnTo>
                      <a:pt x="100" y="50"/>
                    </a:lnTo>
                    <a:lnTo>
                      <a:pt x="107" y="54"/>
                    </a:lnTo>
                    <a:lnTo>
                      <a:pt x="111" y="60"/>
                    </a:lnTo>
                    <a:lnTo>
                      <a:pt x="115" y="65"/>
                    </a:lnTo>
                    <a:lnTo>
                      <a:pt x="118" y="73"/>
                    </a:lnTo>
                    <a:lnTo>
                      <a:pt x="118" y="82"/>
                    </a:lnTo>
                    <a:lnTo>
                      <a:pt x="118" y="97"/>
                    </a:lnTo>
                    <a:lnTo>
                      <a:pt x="118" y="186"/>
                    </a:lnTo>
                    <a:lnTo>
                      <a:pt x="176" y="186"/>
                    </a:lnTo>
                    <a:lnTo>
                      <a:pt x="176" y="86"/>
                    </a:lnTo>
                    <a:lnTo>
                      <a:pt x="176" y="86"/>
                    </a:lnTo>
                    <a:lnTo>
                      <a:pt x="176" y="69"/>
                    </a:lnTo>
                    <a:lnTo>
                      <a:pt x="174" y="52"/>
                    </a:lnTo>
                    <a:lnTo>
                      <a:pt x="168" y="37"/>
                    </a:lnTo>
                    <a:lnTo>
                      <a:pt x="163" y="24"/>
                    </a:lnTo>
                    <a:lnTo>
                      <a:pt x="154" y="13"/>
                    </a:lnTo>
                    <a:lnTo>
                      <a:pt x="142" y="6"/>
                    </a:lnTo>
                    <a:lnTo>
                      <a:pt x="128" y="2"/>
                    </a:lnTo>
                    <a:lnTo>
                      <a:pt x="107" y="0"/>
                    </a:lnTo>
                    <a:lnTo>
                      <a:pt x="107" y="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Oval 25"/>
            <p:cNvSpPr/>
            <p:nvPr/>
          </p:nvSpPr>
          <p:spPr>
            <a:xfrm>
              <a:off x="5841409" y="3090605"/>
              <a:ext cx="422070" cy="422070"/>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742355"/>
      </p:ext>
    </p:extLst>
  </p:cSld>
  <p:clrMapOvr>
    <a:masterClrMapping/>
  </p:clrMapOvr>
  <mc:AlternateContent xmlns:mc="http://schemas.openxmlformats.org/markup-compatibility/2006" xmlns:p14="http://schemas.microsoft.com/office/powerpoint/2010/main">
    <mc:Choice Requires="p14">
      <p:transition spd="slow" advTm="3000">
        <p14:flash/>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1000"/>
                                        <p:tgtEl>
                                          <p:spTgt spid="5"/>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par>
                          <p:cTn id="15" fill="hold">
                            <p:stCondLst>
                              <p:cond delay="1500"/>
                            </p:stCondLst>
                            <p:childTnLst>
                              <p:par>
                                <p:cTn id="16" presetID="9"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ssolve">
                                      <p:cBhvr>
                                        <p:cTn id="18" dur="500"/>
                                        <p:tgtEl>
                                          <p:spTgt spid="3"/>
                                        </p:tgtEl>
                                      </p:cBhvr>
                                    </p:animEffect>
                                  </p:childTnLst>
                                </p:cTn>
                              </p:par>
                            </p:childTnLst>
                          </p:cTn>
                        </p:par>
                        <p:par>
                          <p:cTn id="19" fill="hold">
                            <p:stCondLst>
                              <p:cond delay="2000"/>
                            </p:stCondLst>
                            <p:childTnLst>
                              <p:par>
                                <p:cTn id="20" presetID="9" presetClass="entr" presetSubtype="0"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par>
                          <p:cTn id="23" fill="hold">
                            <p:stCondLst>
                              <p:cond delay="2500"/>
                            </p:stCondLst>
                            <p:childTnLst>
                              <p:par>
                                <p:cTn id="24" presetID="9"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dissolve">
                                      <p:cBhvr>
                                        <p:cTn id="26" dur="500"/>
                                        <p:tgtEl>
                                          <p:spTgt spid="19"/>
                                        </p:tgtEl>
                                      </p:cBhvr>
                                    </p:animEffect>
                                  </p:childTnLst>
                                </p:cTn>
                              </p:par>
                            </p:childTnLst>
                          </p:cTn>
                        </p:par>
                        <p:par>
                          <p:cTn id="27" fill="hold">
                            <p:stCondLst>
                              <p:cond delay="3000"/>
                            </p:stCondLst>
                            <p:childTnLst>
                              <p:par>
                                <p:cTn id="28" presetID="9" presetClass="entr" presetSubtype="0"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dissolve">
                                      <p:cBhvr>
                                        <p:cTn id="30" dur="500"/>
                                        <p:tgtEl>
                                          <p:spTgt spid="20"/>
                                        </p:tgtEl>
                                      </p:cBhvr>
                                    </p:animEffect>
                                  </p:childTnLst>
                                </p:cTn>
                              </p:par>
                            </p:childTnLst>
                          </p:cTn>
                        </p:par>
                        <p:par>
                          <p:cTn id="31" fill="hold">
                            <p:stCondLst>
                              <p:cond delay="3500"/>
                            </p:stCondLst>
                            <p:childTnLst>
                              <p:par>
                                <p:cTn id="32" presetID="9" presetClass="entr" presetSubtype="0"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dissolve">
                                      <p:cBhvr>
                                        <p:cTn id="3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5"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293</Words>
  <Application>Microsoft Office PowerPoint</Application>
  <PresentationFormat>عرض على الشاشة (3:4)‏</PresentationFormat>
  <Paragraphs>34</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Amazon</vt:lpstr>
      <vt:lpstr>Our Amazon</vt:lpstr>
      <vt:lpstr>ماهي شركة أمازون</vt:lpstr>
      <vt:lpstr>أسباب نجاح شركة أمازون</vt:lpstr>
      <vt:lpstr>الفرص التي تقدمها شركة أمازون</vt:lpstr>
      <vt:lpstr>عرض تقديمي في PowerPoint</vt:lpstr>
      <vt:lpstr>تحليل سهم امازون: التحليل الأساسي </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Amazon</dc:title>
  <dc:creator>DREAM</dc:creator>
  <cp:lastModifiedBy>DREAM</cp:lastModifiedBy>
  <cp:revision>1</cp:revision>
  <dcterms:created xsi:type="dcterms:W3CDTF">2020-05-12T19:42:00Z</dcterms:created>
  <dcterms:modified xsi:type="dcterms:W3CDTF">2020-05-12T19:47:14Z</dcterms:modified>
</cp:coreProperties>
</file>